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8" r:id="rId5"/>
    <p:sldId id="262" r:id="rId6"/>
    <p:sldId id="261" r:id="rId7"/>
    <p:sldId id="266" r:id="rId8"/>
    <p:sldId id="267" r:id="rId9"/>
    <p:sldId id="268" r:id="rId10"/>
    <p:sldId id="265" r:id="rId11"/>
    <p:sldId id="269" r:id="rId12"/>
    <p:sldId id="270" r:id="rId13"/>
    <p:sldId id="277" r:id="rId14"/>
    <p:sldId id="280" r:id="rId15"/>
    <p:sldId id="28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59" d="100"/>
          <a:sy n="59" d="100"/>
        </p:scale>
        <p:origin x="7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427692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3604599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83980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2896665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5029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19065752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31988197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138449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362024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C8904B-3D30-458E-B4D4-9A1D16E532BE}" type="datetimeFigureOut">
              <a:rPr lang="en-GB" smtClean="0"/>
              <a:t>22/06/2023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451987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1C8904B-3D30-458E-B4D4-9A1D16E532BE}" type="datetimeFigureOut">
              <a:rPr lang="en-GB" smtClean="0"/>
              <a:t>22/06/2023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126871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C8904B-3D30-458E-B4D4-9A1D16E532BE}" type="datetimeFigureOut">
              <a:rPr lang="en-GB" smtClean="0"/>
              <a:t>22/06/2023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79691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1C8904B-3D30-458E-B4D4-9A1D16E532BE}" type="datetimeFigureOut">
              <a:rPr lang="en-GB" smtClean="0"/>
              <a:t>22/06/2023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3933044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8904B-3D30-458E-B4D4-9A1D16E532BE}" type="datetimeFigureOut">
              <a:rPr lang="en-GB" smtClean="0"/>
              <a:t>22/06/2023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1180552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C8904B-3D30-458E-B4D4-9A1D16E532BE}" type="datetimeFigureOut">
              <a:rPr lang="en-GB" smtClean="0"/>
              <a:t>22/06/2023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2188557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1C8904B-3D30-458E-B4D4-9A1D16E532BE}" type="datetimeFigureOut">
              <a:rPr lang="en-GB" smtClean="0"/>
              <a:t>22/06/2023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918DC1-0FBA-44C5-8411-FCF59BCE4AEC}" type="slidenum">
              <a:rPr lang="en-GB" smtClean="0"/>
              <a:t>‹#›</a:t>
            </a:fld>
            <a:endParaRPr lang="en-GB"/>
          </a:p>
        </p:txBody>
      </p:sp>
    </p:spTree>
    <p:extLst>
      <p:ext uri="{BB962C8B-B14F-4D97-AF65-F5344CB8AC3E}">
        <p14:creationId xmlns:p14="http://schemas.microsoft.com/office/powerpoint/2010/main" val="352374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1C8904B-3D30-458E-B4D4-9A1D16E532BE}" type="datetimeFigureOut">
              <a:rPr lang="en-GB" smtClean="0"/>
              <a:t>22/06/2023</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3918DC1-0FBA-44C5-8411-FCF59BCE4AEC}" type="slidenum">
              <a:rPr lang="en-GB" smtClean="0"/>
              <a:t>‹#›</a:t>
            </a:fld>
            <a:endParaRPr lang="en-GB"/>
          </a:p>
        </p:txBody>
      </p:sp>
    </p:spTree>
    <p:extLst>
      <p:ext uri="{BB962C8B-B14F-4D97-AF65-F5344CB8AC3E}">
        <p14:creationId xmlns:p14="http://schemas.microsoft.com/office/powerpoint/2010/main" val="41822650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efieldhouse@southparade.wakefield.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government/publications/relationships-education-relationships-and-sex-education-rse-and-health-education"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solidFill>
                  <a:srgbClr val="0070C0"/>
                </a:solidFill>
              </a:rPr>
              <a:t>Information on Relationship and </a:t>
            </a:r>
            <a:r>
              <a:rPr lang="en-GB" dirty="0">
                <a:solidFill>
                  <a:srgbClr val="0070C0"/>
                </a:solidFill>
              </a:rPr>
              <a:t>H</a:t>
            </a:r>
            <a:r>
              <a:rPr lang="en-GB" dirty="0" smtClean="0">
                <a:solidFill>
                  <a:srgbClr val="0070C0"/>
                </a:solidFill>
              </a:rPr>
              <a:t>ealth </a:t>
            </a:r>
            <a:r>
              <a:rPr lang="en-GB" dirty="0">
                <a:solidFill>
                  <a:srgbClr val="0070C0"/>
                </a:solidFill>
              </a:rPr>
              <a:t>E</a:t>
            </a:r>
            <a:r>
              <a:rPr lang="en-GB" dirty="0" smtClean="0">
                <a:solidFill>
                  <a:srgbClr val="0070C0"/>
                </a:solidFill>
              </a:rPr>
              <a:t>ducation</a:t>
            </a:r>
            <a:endParaRPr lang="en-GB" dirty="0">
              <a:solidFill>
                <a:srgbClr val="0070C0"/>
              </a:solidFill>
            </a:endParaRPr>
          </a:p>
        </p:txBody>
      </p:sp>
      <p:sp>
        <p:nvSpPr>
          <p:cNvPr id="3" name="Subtitle 2"/>
          <p:cNvSpPr>
            <a:spLocks noGrp="1"/>
          </p:cNvSpPr>
          <p:nvPr>
            <p:ph type="subTitle" idx="1"/>
          </p:nvPr>
        </p:nvSpPr>
        <p:spPr>
          <a:xfrm>
            <a:off x="1524000" y="3996250"/>
            <a:ext cx="9137904" cy="2038790"/>
          </a:xfrm>
        </p:spPr>
        <p:txBody>
          <a:bodyPr>
            <a:normAutofit lnSpcReduction="10000"/>
          </a:bodyPr>
          <a:lstStyle/>
          <a:p>
            <a:pPr algn="l"/>
            <a:r>
              <a:rPr lang="en-GB" dirty="0" smtClean="0"/>
              <a:t>Intentions:</a:t>
            </a:r>
          </a:p>
          <a:p>
            <a:pPr marL="457200" indent="-457200" algn="l">
              <a:buAutoNum type="arabicPeriod"/>
            </a:pPr>
            <a:r>
              <a:rPr lang="en-GB" dirty="0" smtClean="0"/>
              <a:t>To explore the Relationships and Health Education: how, what and when we intend to teach our children</a:t>
            </a:r>
          </a:p>
          <a:p>
            <a:pPr marL="457200" indent="-457200" algn="l">
              <a:buAutoNum type="arabicPeriod"/>
            </a:pPr>
            <a:r>
              <a:rPr lang="en-GB" dirty="0" smtClean="0"/>
              <a:t>To address concerns and questions around teaching Relationship and Health Education </a:t>
            </a:r>
          </a:p>
          <a:p>
            <a:pPr marL="457200" indent="-457200" algn="l">
              <a:buAutoNum type="arabicPeriod"/>
            </a:pPr>
            <a:r>
              <a:rPr lang="en-GB" dirty="0" smtClean="0"/>
              <a:t>Understand the school’s legal obligations on Relationships and Health Education </a:t>
            </a:r>
          </a:p>
          <a:p>
            <a:endParaRPr lang="en-GB" dirty="0"/>
          </a:p>
        </p:txBody>
      </p:sp>
      <p:pic>
        <p:nvPicPr>
          <p:cNvPr id="1026" name="Picture 2" descr="h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3870" y="420330"/>
            <a:ext cx="1635125" cy="203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04197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Statutory Relationships Education</a:t>
            </a:r>
            <a:endParaRPr lang="en-GB" dirty="0">
              <a:solidFill>
                <a:srgbClr val="0070C0"/>
              </a:solidFill>
            </a:endParaRPr>
          </a:p>
        </p:txBody>
      </p:sp>
      <p:sp>
        <p:nvSpPr>
          <p:cNvPr id="3" name="Content Placeholder 2"/>
          <p:cNvSpPr>
            <a:spLocks noGrp="1"/>
          </p:cNvSpPr>
          <p:nvPr>
            <p:ph idx="1"/>
          </p:nvPr>
        </p:nvSpPr>
        <p:spPr/>
        <p:txBody>
          <a:bodyPr>
            <a:normAutofit/>
          </a:bodyPr>
          <a:lstStyle/>
          <a:p>
            <a:pPr marL="0" indent="0">
              <a:buNone/>
            </a:pPr>
            <a:r>
              <a:rPr lang="en-GB" dirty="0" smtClean="0"/>
              <a:t>The focus in primary school should be on teaching the fundamental building blocks and characteristics of positive relationships, with particular reference to friendships, family relationships, and relationships with other children and with adults.</a:t>
            </a:r>
          </a:p>
          <a:p>
            <a:pPr marL="0" indent="0">
              <a:buNone/>
            </a:pPr>
            <a:r>
              <a:rPr lang="en-GB" dirty="0" smtClean="0"/>
              <a:t>This starts with pupils being taught about what a relationship is, what friendship is, what family means and who the people are who can support them. From the beginning of primary school, building on early education, pupils should be taught how to take turns, how to treat each other with kindness, consideration and respect, the importance of honesty and truthfulness, permission seeking and giving, and the concept of personal privacy.</a:t>
            </a:r>
            <a:endParaRPr lang="en-GB" dirty="0"/>
          </a:p>
        </p:txBody>
      </p:sp>
    </p:spTree>
    <p:extLst>
      <p:ext uri="{BB962C8B-B14F-4D97-AF65-F5344CB8AC3E}">
        <p14:creationId xmlns:p14="http://schemas.microsoft.com/office/powerpoint/2010/main" val="500534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462" y="898717"/>
            <a:ext cx="8596668" cy="4605971"/>
          </a:xfrm>
        </p:spPr>
        <p:txBody>
          <a:bodyPr>
            <a:normAutofit fontScale="85000" lnSpcReduction="10000"/>
          </a:bodyPr>
          <a:lstStyle/>
          <a:p>
            <a:pPr marL="0" indent="0">
              <a:buNone/>
            </a:pPr>
            <a:r>
              <a:rPr lang="en-GB" sz="2400" dirty="0" smtClean="0"/>
              <a:t>Establishing personal space and boundaries, showing respect and understanding the differences between appropriate and inappropriate or unsafe physical, and other, contact – these are the forerunners of teaching about consent, which takes place at secondary. </a:t>
            </a:r>
          </a:p>
          <a:p>
            <a:pPr marL="0" indent="0">
              <a:buNone/>
            </a:pPr>
            <a:endParaRPr lang="en-GB" sz="2400" dirty="0"/>
          </a:p>
          <a:p>
            <a:pPr marL="0" indent="0">
              <a:buNone/>
            </a:pPr>
            <a:r>
              <a:rPr lang="en-GB" sz="2400" dirty="0" smtClean="0"/>
              <a:t>Teaching about families requires sensitive and well –judged teaching based on knowledge of pupils and their circumstances. Families of many forms provide a nurturing environment for children. (Families can include for example, single parent families, LGBT parents, families headed by grandparents, adoptive parents, foster parents and carers amongst other structures). Care needs to be taken to ensure that there is not stigmatisation of children based on their home circumstances and needs, to reflect sensitively that some children may have a different structure of support around them; for example, looked after children or carers.</a:t>
            </a:r>
            <a:endParaRPr lang="en-GB" sz="2400" dirty="0"/>
          </a:p>
        </p:txBody>
      </p:sp>
    </p:spTree>
    <p:extLst>
      <p:ext uri="{BB962C8B-B14F-4D97-AF65-F5344CB8AC3E}">
        <p14:creationId xmlns:p14="http://schemas.microsoft.com/office/powerpoint/2010/main" val="1750527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Our School Curriculum </a:t>
            </a:r>
            <a:endParaRPr lang="en-GB" dirty="0"/>
          </a:p>
        </p:txBody>
      </p:sp>
      <p:sp>
        <p:nvSpPr>
          <p:cNvPr id="3" name="Subtitle 2"/>
          <p:cNvSpPr>
            <a:spLocks noGrp="1"/>
          </p:cNvSpPr>
          <p:nvPr>
            <p:ph type="subTitle" idx="1"/>
          </p:nvPr>
        </p:nvSpPr>
        <p:spPr/>
        <p:txBody>
          <a:bodyPr>
            <a:normAutofit lnSpcReduction="10000"/>
          </a:bodyPr>
          <a:lstStyle/>
          <a:p>
            <a:r>
              <a:rPr lang="en-GB" dirty="0" err="1" smtClean="0"/>
              <a:t>Twinkl</a:t>
            </a:r>
            <a:r>
              <a:rPr lang="en-GB" dirty="0" smtClean="0"/>
              <a:t> Life scheme of work based on the PSHE association outline</a:t>
            </a:r>
          </a:p>
          <a:p>
            <a:endParaRPr lang="en-GB" dirty="0"/>
          </a:p>
          <a:p>
            <a:r>
              <a:rPr lang="en-GB" dirty="0" smtClean="0"/>
              <a:t>Please see the curriculum section of PSHE section of the website. </a:t>
            </a:r>
            <a:endParaRPr lang="en-GB" dirty="0"/>
          </a:p>
        </p:txBody>
      </p:sp>
    </p:spTree>
    <p:extLst>
      <p:ext uri="{BB962C8B-B14F-4D97-AF65-F5344CB8AC3E}">
        <p14:creationId xmlns:p14="http://schemas.microsoft.com/office/powerpoint/2010/main" val="2042928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Statutory Health Education</a:t>
            </a:r>
            <a:endParaRPr lang="en-GB" dirty="0">
              <a:solidFill>
                <a:srgbClr val="0070C0"/>
              </a:solidFill>
            </a:endParaRPr>
          </a:p>
        </p:txBody>
      </p:sp>
      <p:sp>
        <p:nvSpPr>
          <p:cNvPr id="3" name="Content Placeholder 2"/>
          <p:cNvSpPr>
            <a:spLocks noGrp="1"/>
          </p:cNvSpPr>
          <p:nvPr>
            <p:ph idx="1"/>
          </p:nvPr>
        </p:nvSpPr>
        <p:spPr/>
        <p:txBody>
          <a:bodyPr/>
          <a:lstStyle/>
          <a:p>
            <a:r>
              <a:rPr lang="en-GB" dirty="0" smtClean="0"/>
              <a:t>The aim of teaching pupils about physical health and mental wellbeing is to give them the information that they need to make good decisions about their own health and wellbeing. It should enable them to recognise what is normal and what is an issue in themselves and others and, when issues arise, know how to seek support as early as possible from appropriate sources.</a:t>
            </a:r>
          </a:p>
          <a:p>
            <a:r>
              <a:rPr lang="en-GB" dirty="0" smtClean="0"/>
              <a:t>Physical health and mental wellbeing are interlinked, and it is important that pupils understand that good physical health contributes to good mental wellbeing, and vice versa.</a:t>
            </a:r>
          </a:p>
          <a:p>
            <a:r>
              <a:rPr lang="en-GB" dirty="0" smtClean="0"/>
              <a:t>Puberty including menstruation should be covered in Health Education and should, as far as possible be addressed before onset. This should ensure male and female pupils are prepared for changes they and their peers will experience. </a:t>
            </a:r>
            <a:endParaRPr lang="en-GB" dirty="0"/>
          </a:p>
        </p:txBody>
      </p:sp>
    </p:spTree>
    <p:extLst>
      <p:ext uri="{BB962C8B-B14F-4D97-AF65-F5344CB8AC3E}">
        <p14:creationId xmlns:p14="http://schemas.microsoft.com/office/powerpoint/2010/main" val="3889515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Right to withdraw</a:t>
            </a:r>
            <a:endParaRPr lang="en-GB" dirty="0">
              <a:solidFill>
                <a:srgbClr val="0070C0"/>
              </a:solidFill>
            </a:endParaRPr>
          </a:p>
        </p:txBody>
      </p:sp>
      <p:sp>
        <p:nvSpPr>
          <p:cNvPr id="3" name="Content Placeholder 2"/>
          <p:cNvSpPr>
            <a:spLocks noGrp="1"/>
          </p:cNvSpPr>
          <p:nvPr>
            <p:ph idx="1"/>
          </p:nvPr>
        </p:nvSpPr>
        <p:spPr>
          <a:xfrm>
            <a:off x="677334" y="2663509"/>
            <a:ext cx="8596668" cy="2475419"/>
          </a:xfrm>
        </p:spPr>
        <p:txBody>
          <a:bodyPr/>
          <a:lstStyle/>
          <a:p>
            <a:r>
              <a:rPr lang="en-GB" dirty="0" smtClean="0"/>
              <a:t>Parents DO NOT have the right to withdraw their children from relationships education.</a:t>
            </a:r>
          </a:p>
          <a:p>
            <a:r>
              <a:rPr lang="en-GB" dirty="0" smtClean="0"/>
              <a:t>Parents have the right to withdraw their children from the non-statutory / non-science components of sex education within RSE.</a:t>
            </a:r>
          </a:p>
          <a:p>
            <a:r>
              <a:rPr lang="en-GB" dirty="0" smtClean="0"/>
              <a:t>Requests for withdrawal should be put in writing.</a:t>
            </a:r>
            <a:endParaRPr lang="en-GB" dirty="0"/>
          </a:p>
        </p:txBody>
      </p:sp>
    </p:spTree>
    <p:extLst>
      <p:ext uri="{BB962C8B-B14F-4D97-AF65-F5344CB8AC3E}">
        <p14:creationId xmlns:p14="http://schemas.microsoft.com/office/powerpoint/2010/main" val="1020247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Parent/Carer Comments</a:t>
            </a:r>
            <a:endParaRPr lang="en-GB" dirty="0">
              <a:solidFill>
                <a:srgbClr val="0070C0"/>
              </a:solidFill>
            </a:endParaRPr>
          </a:p>
        </p:txBody>
      </p:sp>
      <p:sp>
        <p:nvSpPr>
          <p:cNvPr id="3" name="Content Placeholder 2"/>
          <p:cNvSpPr>
            <a:spLocks noGrp="1"/>
          </p:cNvSpPr>
          <p:nvPr>
            <p:ph idx="1"/>
          </p:nvPr>
        </p:nvSpPr>
        <p:spPr/>
        <p:txBody>
          <a:bodyPr/>
          <a:lstStyle/>
          <a:p>
            <a:r>
              <a:rPr lang="en-GB" dirty="0" smtClean="0"/>
              <a:t>If you have any questions or comments regarding any of this, please contact Mrs E Fieldhouse (</a:t>
            </a:r>
            <a:r>
              <a:rPr lang="en-GB" dirty="0" smtClean="0"/>
              <a:t>PSHRE </a:t>
            </a:r>
            <a:r>
              <a:rPr lang="en-GB" dirty="0" smtClean="0"/>
              <a:t>subject lead) on email or through the school office </a:t>
            </a:r>
            <a:r>
              <a:rPr lang="en-GB" dirty="0" smtClean="0">
                <a:hlinkClick r:id="rId2"/>
              </a:rPr>
              <a:t>efieldhouse@southparade.wakefield.sch.uk</a:t>
            </a:r>
            <a:r>
              <a:rPr lang="en-GB" dirty="0" smtClean="0"/>
              <a:t> / 01924 302875</a:t>
            </a:r>
          </a:p>
          <a:p>
            <a:endParaRPr lang="en-GB" dirty="0"/>
          </a:p>
          <a:p>
            <a:r>
              <a:rPr lang="en-GB" dirty="0" smtClean="0"/>
              <a:t>Thank you for taking the time to read all of this information. </a:t>
            </a:r>
          </a:p>
          <a:p>
            <a:pPr marL="0" indent="0">
              <a:buNone/>
            </a:pPr>
            <a:endParaRPr lang="en-GB" dirty="0"/>
          </a:p>
        </p:txBody>
      </p:sp>
    </p:spTree>
    <p:extLst>
      <p:ext uri="{BB962C8B-B14F-4D97-AF65-F5344CB8AC3E}">
        <p14:creationId xmlns:p14="http://schemas.microsoft.com/office/powerpoint/2010/main" val="3345037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What we want from our curriculum at South Parade Primary School:</a:t>
            </a:r>
            <a:endParaRPr lang="en-GB" dirty="0">
              <a:solidFill>
                <a:srgbClr val="0070C0"/>
              </a:solidFill>
            </a:endParaRPr>
          </a:p>
        </p:txBody>
      </p:sp>
      <p:sp>
        <p:nvSpPr>
          <p:cNvPr id="3" name="Content Placeholder 2"/>
          <p:cNvSpPr>
            <a:spLocks noGrp="1"/>
          </p:cNvSpPr>
          <p:nvPr>
            <p:ph idx="1"/>
          </p:nvPr>
        </p:nvSpPr>
        <p:spPr/>
        <p:txBody>
          <a:bodyPr/>
          <a:lstStyle/>
          <a:p>
            <a:r>
              <a:rPr lang="en-GB" dirty="0" smtClean="0"/>
              <a:t>Support children to make their own informed decision-making from accurate sources of information</a:t>
            </a:r>
          </a:p>
          <a:p>
            <a:r>
              <a:rPr lang="en-GB" dirty="0" smtClean="0"/>
              <a:t>Knowledge and capability to stay safe and healthy </a:t>
            </a:r>
          </a:p>
          <a:p>
            <a:r>
              <a:rPr lang="en-GB" dirty="0" smtClean="0"/>
              <a:t>Preparation for the modern world</a:t>
            </a:r>
          </a:p>
          <a:p>
            <a:r>
              <a:rPr lang="en-GB" dirty="0" smtClean="0"/>
              <a:t>Manage their personal and social lives in a positive way</a:t>
            </a:r>
          </a:p>
          <a:p>
            <a:r>
              <a:rPr lang="en-GB" dirty="0" smtClean="0"/>
              <a:t>Understanding their place in society; understand, accept and include people with backgrounds different to their own</a:t>
            </a:r>
            <a:endParaRPr lang="en-GB" dirty="0"/>
          </a:p>
        </p:txBody>
      </p:sp>
    </p:spTree>
    <p:extLst>
      <p:ext uri="{BB962C8B-B14F-4D97-AF65-F5344CB8AC3E}">
        <p14:creationId xmlns:p14="http://schemas.microsoft.com/office/powerpoint/2010/main" val="7168368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400" dirty="0" smtClean="0">
                <a:solidFill>
                  <a:srgbClr val="0070C0"/>
                </a:solidFill>
              </a:rPr>
              <a:t>The government published statutory Health and Relationships Education guidance for schools from September 2020. Due to the circumstances of this academic year they extended this so that schools are to start teaching this from Summer 2021. </a:t>
            </a:r>
            <a:endParaRPr lang="en-GB" sz="2400" dirty="0">
              <a:solidFill>
                <a:srgbClr val="0070C0"/>
              </a:solidFill>
            </a:endParaRPr>
          </a:p>
        </p:txBody>
      </p:sp>
      <p:sp>
        <p:nvSpPr>
          <p:cNvPr id="3" name="Content Placeholder 2"/>
          <p:cNvSpPr>
            <a:spLocks noGrp="1"/>
          </p:cNvSpPr>
          <p:nvPr>
            <p:ph sz="half" idx="1"/>
          </p:nvPr>
        </p:nvSpPr>
        <p:spPr>
          <a:xfrm>
            <a:off x="677334" y="2160589"/>
            <a:ext cx="4184035" cy="2457131"/>
          </a:xfrm>
        </p:spPr>
        <p:txBody>
          <a:bodyPr>
            <a:normAutofit/>
          </a:bodyPr>
          <a:lstStyle/>
          <a:p>
            <a:pPr marL="0" indent="0">
              <a:buNone/>
            </a:pPr>
            <a:r>
              <a:rPr lang="en-GB" b="1" dirty="0" smtClean="0"/>
              <a:t>RELATIONSHIPS EDUCATION </a:t>
            </a:r>
          </a:p>
          <a:p>
            <a:r>
              <a:rPr lang="en-GB" dirty="0" smtClean="0"/>
              <a:t>Families and people who care for me</a:t>
            </a:r>
          </a:p>
          <a:p>
            <a:r>
              <a:rPr lang="en-GB" dirty="0" smtClean="0"/>
              <a:t>Caring friendships</a:t>
            </a:r>
          </a:p>
          <a:p>
            <a:r>
              <a:rPr lang="en-GB" dirty="0" smtClean="0"/>
              <a:t>Online relationships</a:t>
            </a:r>
          </a:p>
          <a:p>
            <a:r>
              <a:rPr lang="en-GB" dirty="0" smtClean="0"/>
              <a:t>Being safe </a:t>
            </a:r>
          </a:p>
          <a:p>
            <a:endParaRPr lang="en-GB" dirty="0" smtClean="0"/>
          </a:p>
          <a:p>
            <a:pPr marL="0" indent="0">
              <a:buNone/>
            </a:pPr>
            <a:endParaRPr lang="en-GB" dirty="0"/>
          </a:p>
        </p:txBody>
      </p:sp>
      <p:sp>
        <p:nvSpPr>
          <p:cNvPr id="4" name="Content Placeholder 3"/>
          <p:cNvSpPr>
            <a:spLocks noGrp="1"/>
          </p:cNvSpPr>
          <p:nvPr>
            <p:ph sz="half" idx="2"/>
          </p:nvPr>
        </p:nvSpPr>
        <p:spPr>
          <a:xfrm>
            <a:off x="5089970" y="2160589"/>
            <a:ext cx="4184034" cy="3746435"/>
          </a:xfrm>
        </p:spPr>
        <p:txBody>
          <a:bodyPr>
            <a:normAutofit/>
          </a:bodyPr>
          <a:lstStyle/>
          <a:p>
            <a:pPr marL="0" indent="0">
              <a:buNone/>
            </a:pPr>
            <a:r>
              <a:rPr lang="en-GB" b="1" dirty="0" smtClean="0"/>
              <a:t>HEALTH EDUCATION </a:t>
            </a:r>
          </a:p>
          <a:p>
            <a:r>
              <a:rPr lang="en-GB" dirty="0" smtClean="0"/>
              <a:t>Mental wellbeing</a:t>
            </a:r>
          </a:p>
          <a:p>
            <a:r>
              <a:rPr lang="en-GB" dirty="0" smtClean="0"/>
              <a:t>Internet safety and harms</a:t>
            </a:r>
          </a:p>
          <a:p>
            <a:r>
              <a:rPr lang="en-GB" dirty="0" smtClean="0"/>
              <a:t>Physical health and fitness</a:t>
            </a:r>
          </a:p>
          <a:p>
            <a:r>
              <a:rPr lang="en-GB" dirty="0" smtClean="0"/>
              <a:t>Healthy eating</a:t>
            </a:r>
          </a:p>
          <a:p>
            <a:r>
              <a:rPr lang="en-GB" dirty="0" smtClean="0"/>
              <a:t>Drugs, alcohols and tobacco</a:t>
            </a:r>
          </a:p>
          <a:p>
            <a:r>
              <a:rPr lang="en-GB" dirty="0" smtClean="0"/>
              <a:t>Health and prevention</a:t>
            </a:r>
          </a:p>
          <a:p>
            <a:r>
              <a:rPr lang="en-GB" dirty="0" smtClean="0"/>
              <a:t>Basic first aid</a:t>
            </a:r>
          </a:p>
          <a:p>
            <a:r>
              <a:rPr lang="en-GB" dirty="0" smtClean="0"/>
              <a:t>Changing adolescent body</a:t>
            </a:r>
            <a:endParaRPr lang="en-GB" dirty="0"/>
          </a:p>
        </p:txBody>
      </p:sp>
      <p:sp>
        <p:nvSpPr>
          <p:cNvPr id="6" name="TextBox 5"/>
          <p:cNvSpPr txBox="1"/>
          <p:nvPr/>
        </p:nvSpPr>
        <p:spPr>
          <a:xfrm>
            <a:off x="576750" y="4617720"/>
            <a:ext cx="4196418" cy="2031325"/>
          </a:xfrm>
          <a:prstGeom prst="rect">
            <a:avLst/>
          </a:prstGeom>
          <a:solidFill>
            <a:schemeClr val="accent1">
              <a:lumMod val="40000"/>
              <a:lumOff val="60000"/>
            </a:schemeClr>
          </a:solidFill>
        </p:spPr>
        <p:txBody>
          <a:bodyPr wrap="square" rtlCol="0">
            <a:spAutoFit/>
          </a:bodyPr>
          <a:lstStyle/>
          <a:p>
            <a:r>
              <a:rPr lang="en-GB" dirty="0" smtClean="0">
                <a:solidFill>
                  <a:srgbClr val="0070C0"/>
                </a:solidFill>
              </a:rPr>
              <a:t>Parents of primary age children have the right to withdraw their children from some or all of the Sex Education that is outside the Science Curriculum, but not to withdraw from Relationships Education, Health Education or Science. </a:t>
            </a:r>
            <a:endParaRPr lang="en-GB" dirty="0">
              <a:solidFill>
                <a:srgbClr val="0070C0"/>
              </a:solidFill>
            </a:endParaRPr>
          </a:p>
        </p:txBody>
      </p:sp>
    </p:spTree>
    <p:extLst>
      <p:ext uri="{BB962C8B-B14F-4D97-AF65-F5344CB8AC3E}">
        <p14:creationId xmlns:p14="http://schemas.microsoft.com/office/powerpoint/2010/main" val="4274686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Schools must comply with:</a:t>
            </a:r>
            <a:endParaRPr lang="en-GB" dirty="0">
              <a:solidFill>
                <a:srgbClr val="0070C0"/>
              </a:solidFill>
            </a:endParaRPr>
          </a:p>
        </p:txBody>
      </p:sp>
      <p:sp>
        <p:nvSpPr>
          <p:cNvPr id="3" name="Content Placeholder 2"/>
          <p:cNvSpPr>
            <a:spLocks noGrp="1"/>
          </p:cNvSpPr>
          <p:nvPr>
            <p:ph idx="1"/>
          </p:nvPr>
        </p:nvSpPr>
        <p:spPr/>
        <p:txBody>
          <a:bodyPr/>
          <a:lstStyle/>
          <a:p>
            <a:r>
              <a:rPr lang="en-GB" dirty="0" smtClean="0">
                <a:solidFill>
                  <a:schemeClr val="tx1"/>
                </a:solidFill>
              </a:rPr>
              <a:t>The Equalities Act 2010</a:t>
            </a:r>
          </a:p>
          <a:p>
            <a:r>
              <a:rPr lang="en-GB" dirty="0" smtClean="0">
                <a:solidFill>
                  <a:schemeClr val="tx1"/>
                </a:solidFill>
              </a:rPr>
              <a:t>Keeping Children Safe in Education (Safeguarding)</a:t>
            </a:r>
          </a:p>
          <a:p>
            <a:r>
              <a:rPr lang="en-GB" dirty="0" smtClean="0">
                <a:solidFill>
                  <a:schemeClr val="tx1"/>
                </a:solidFill>
              </a:rPr>
              <a:t>Statutory guidance: Relationship, Health and Sex Education (June 2019)</a:t>
            </a:r>
          </a:p>
          <a:p>
            <a:r>
              <a:rPr lang="en-GB" dirty="0" smtClean="0">
                <a:solidFill>
                  <a:schemeClr val="tx1"/>
                </a:solidFill>
              </a:rPr>
              <a:t>OFSTED guidance</a:t>
            </a:r>
          </a:p>
          <a:p>
            <a:r>
              <a:rPr lang="en-GB" dirty="0" smtClean="0">
                <a:solidFill>
                  <a:schemeClr val="tx1"/>
                </a:solidFill>
              </a:rPr>
              <a:t>Green paper: Mental Health and Wellbeing</a:t>
            </a:r>
          </a:p>
          <a:p>
            <a:r>
              <a:rPr lang="en-GB" dirty="0" smtClean="0">
                <a:solidFill>
                  <a:schemeClr val="tx1"/>
                </a:solidFill>
              </a:rPr>
              <a:t>British Values: Democracy, Mutual Respect, Rule of Law, Individual Liberty, Tolerance of others</a:t>
            </a:r>
          </a:p>
          <a:p>
            <a:r>
              <a:rPr lang="en-GB" dirty="0" smtClean="0">
                <a:solidFill>
                  <a:schemeClr val="tx1"/>
                </a:solidFill>
              </a:rPr>
              <a:t>National Curriculum: Science</a:t>
            </a:r>
          </a:p>
          <a:p>
            <a:endParaRPr lang="en-GB" dirty="0"/>
          </a:p>
          <a:p>
            <a:pPr marL="0" indent="0">
              <a:buNone/>
            </a:pPr>
            <a:r>
              <a:rPr lang="en-GB" dirty="0" smtClean="0">
                <a:solidFill>
                  <a:srgbClr val="92D050"/>
                </a:solidFill>
              </a:rPr>
              <a:t>Alongside many other pieces of legislation designed to keep children safe.</a:t>
            </a:r>
            <a:endParaRPr lang="en-GB" dirty="0">
              <a:solidFill>
                <a:srgbClr val="92D050"/>
              </a:solidFill>
            </a:endParaRPr>
          </a:p>
        </p:txBody>
      </p:sp>
    </p:spTree>
    <p:extLst>
      <p:ext uri="{BB962C8B-B14F-4D97-AF65-F5344CB8AC3E}">
        <p14:creationId xmlns:p14="http://schemas.microsoft.com/office/powerpoint/2010/main" val="1944306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Sex Education up to September 2020 </a:t>
            </a:r>
            <a:br>
              <a:rPr lang="en-GB" dirty="0" smtClean="0">
                <a:solidFill>
                  <a:srgbClr val="0070C0"/>
                </a:solidFill>
              </a:rPr>
            </a:br>
            <a:r>
              <a:rPr lang="en-GB" dirty="0" smtClean="0">
                <a:solidFill>
                  <a:srgbClr val="0070C0"/>
                </a:solidFill>
              </a:rPr>
              <a:t>(with extension to April 2021)</a:t>
            </a:r>
            <a:endParaRPr lang="en-GB" dirty="0">
              <a:solidFill>
                <a:srgbClr val="0070C0"/>
              </a:solidFill>
            </a:endParaRPr>
          </a:p>
        </p:txBody>
      </p:sp>
      <p:sp>
        <p:nvSpPr>
          <p:cNvPr id="3" name="Content Placeholder 2"/>
          <p:cNvSpPr>
            <a:spLocks noGrp="1"/>
          </p:cNvSpPr>
          <p:nvPr>
            <p:ph idx="1"/>
          </p:nvPr>
        </p:nvSpPr>
        <p:spPr/>
        <p:txBody>
          <a:bodyPr/>
          <a:lstStyle/>
          <a:p>
            <a:pPr marL="0" indent="0">
              <a:buNone/>
            </a:pPr>
            <a:r>
              <a:rPr lang="en-GB" dirty="0" smtClean="0">
                <a:solidFill>
                  <a:srgbClr val="92D050"/>
                </a:solidFill>
              </a:rPr>
              <a:t>Legally:</a:t>
            </a:r>
          </a:p>
          <a:p>
            <a:r>
              <a:rPr lang="en-GB" dirty="0" smtClean="0"/>
              <a:t>Schools MUST teach the Science curriculum which includes some ‘sex education’</a:t>
            </a:r>
          </a:p>
          <a:p>
            <a:pPr marL="0" indent="0">
              <a:buNone/>
            </a:pPr>
            <a:r>
              <a:rPr lang="en-GB" dirty="0" smtClean="0">
                <a:solidFill>
                  <a:srgbClr val="92D050"/>
                </a:solidFill>
              </a:rPr>
              <a:t>PLUS</a:t>
            </a:r>
            <a:endParaRPr lang="en-GB" dirty="0">
              <a:solidFill>
                <a:srgbClr val="92D050"/>
              </a:solidFill>
            </a:endParaRPr>
          </a:p>
          <a:p>
            <a:r>
              <a:rPr lang="en-GB" dirty="0" smtClean="0"/>
              <a:t>The DFE 2000 guidance </a:t>
            </a:r>
            <a:r>
              <a:rPr lang="en-GB" dirty="0" smtClean="0">
                <a:solidFill>
                  <a:srgbClr val="92D050"/>
                </a:solidFill>
              </a:rPr>
              <a:t>recommends</a:t>
            </a:r>
            <a:r>
              <a:rPr lang="en-GB" dirty="0" smtClean="0"/>
              <a:t> all schools have a Sex and Relationships programme</a:t>
            </a:r>
          </a:p>
          <a:p>
            <a:pPr marL="0" indent="0">
              <a:buNone/>
            </a:pPr>
            <a:r>
              <a:rPr lang="en-GB" dirty="0"/>
              <a:t> </a:t>
            </a:r>
            <a:r>
              <a:rPr lang="en-GB" dirty="0" smtClean="0"/>
              <a:t>        </a:t>
            </a:r>
            <a:r>
              <a:rPr lang="en-GB" i="1" dirty="0" smtClean="0"/>
              <a:t>that ensures ‘boys and girls know about puberty and how a baby</a:t>
            </a:r>
          </a:p>
          <a:p>
            <a:pPr marL="0" indent="0">
              <a:buNone/>
            </a:pPr>
            <a:r>
              <a:rPr lang="en-GB" i="1" dirty="0"/>
              <a:t> </a:t>
            </a:r>
            <a:r>
              <a:rPr lang="en-GB" i="1" dirty="0" smtClean="0"/>
              <a:t>        is born’</a:t>
            </a:r>
            <a:r>
              <a:rPr lang="en-GB" dirty="0" smtClean="0"/>
              <a:t> </a:t>
            </a:r>
          </a:p>
          <a:p>
            <a:pPr marL="0" indent="0">
              <a:buNone/>
            </a:pPr>
            <a:r>
              <a:rPr lang="en-GB" dirty="0" smtClean="0">
                <a:solidFill>
                  <a:srgbClr val="92D050"/>
                </a:solidFill>
              </a:rPr>
              <a:t>How schools do this is left up to them. </a:t>
            </a:r>
          </a:p>
        </p:txBody>
      </p:sp>
    </p:spTree>
    <p:extLst>
      <p:ext uri="{BB962C8B-B14F-4D97-AF65-F5344CB8AC3E}">
        <p14:creationId xmlns:p14="http://schemas.microsoft.com/office/powerpoint/2010/main" val="3165064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rgbClr val="0070C0"/>
                </a:solidFill>
              </a:rPr>
              <a:t>Link to statutory government guidance</a:t>
            </a:r>
            <a:br>
              <a:rPr lang="en-GB" dirty="0" smtClean="0">
                <a:solidFill>
                  <a:srgbClr val="0070C0"/>
                </a:solidFill>
              </a:rPr>
            </a:br>
            <a:r>
              <a:rPr lang="en-GB" sz="2400" dirty="0" smtClean="0">
                <a:solidFill>
                  <a:srgbClr val="0070C0"/>
                </a:solidFill>
              </a:rPr>
              <a:t>(This guidance to be taught from April 2021)</a:t>
            </a:r>
            <a:endParaRPr lang="en-GB" sz="2400" dirty="0">
              <a:solidFill>
                <a:srgbClr val="0070C0"/>
              </a:solidFill>
            </a:endParaRPr>
          </a:p>
        </p:txBody>
      </p:sp>
      <p:sp>
        <p:nvSpPr>
          <p:cNvPr id="3" name="Subtitle 2"/>
          <p:cNvSpPr>
            <a:spLocks noGrp="1"/>
          </p:cNvSpPr>
          <p:nvPr>
            <p:ph type="subTitle" idx="1"/>
          </p:nvPr>
        </p:nvSpPr>
        <p:spPr/>
        <p:txBody>
          <a:bodyPr/>
          <a:lstStyle/>
          <a:p>
            <a:r>
              <a:rPr lang="en-GB" dirty="0">
                <a:hlinkClick r:id="rId2"/>
              </a:rPr>
              <a:t>https://</a:t>
            </a:r>
            <a:r>
              <a:rPr lang="en-GB" dirty="0" smtClean="0">
                <a:hlinkClick r:id="rId2"/>
              </a:rPr>
              <a:t>www.gov.uk/government/publications/relationships-education-relationships-and-sex-education-rse-and-health-education</a:t>
            </a:r>
            <a:r>
              <a:rPr lang="en-GB" dirty="0" smtClean="0"/>
              <a:t> </a:t>
            </a:r>
            <a:endParaRPr lang="en-GB" dirty="0"/>
          </a:p>
        </p:txBody>
      </p:sp>
    </p:spTree>
    <p:extLst>
      <p:ext uri="{BB962C8B-B14F-4D97-AF65-F5344CB8AC3E}">
        <p14:creationId xmlns:p14="http://schemas.microsoft.com/office/powerpoint/2010/main" val="1981260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70C0"/>
                </a:solidFill>
              </a:rPr>
              <a:t>What must schools teach under the Science curriculum?</a:t>
            </a:r>
            <a:endParaRPr lang="en-GB" dirty="0">
              <a:solidFill>
                <a:srgbClr val="0070C0"/>
              </a:solidFill>
            </a:endParaRPr>
          </a:p>
        </p:txBody>
      </p:sp>
      <p:sp>
        <p:nvSpPr>
          <p:cNvPr id="3" name="Content Placeholder 2"/>
          <p:cNvSpPr>
            <a:spLocks noGrp="1"/>
          </p:cNvSpPr>
          <p:nvPr>
            <p:ph idx="1"/>
          </p:nvPr>
        </p:nvSpPr>
        <p:spPr/>
        <p:txBody>
          <a:bodyPr/>
          <a:lstStyle/>
          <a:p>
            <a:pPr marL="0" indent="0">
              <a:buNone/>
            </a:pPr>
            <a:r>
              <a:rPr lang="en-GB" dirty="0" smtClean="0">
                <a:solidFill>
                  <a:srgbClr val="92D050"/>
                </a:solidFill>
              </a:rPr>
              <a:t>Year 1</a:t>
            </a:r>
          </a:p>
          <a:p>
            <a:r>
              <a:rPr lang="en-GB" dirty="0" smtClean="0"/>
              <a:t>Identify, name, draw and label the basic parts of the human body and say which part of the body is associated with each sense.</a:t>
            </a:r>
          </a:p>
          <a:p>
            <a:pPr marL="0" indent="0">
              <a:buNone/>
            </a:pPr>
            <a:r>
              <a:rPr lang="en-GB" dirty="0" smtClean="0">
                <a:solidFill>
                  <a:srgbClr val="92D050"/>
                </a:solidFill>
              </a:rPr>
              <a:t>Year 2</a:t>
            </a:r>
          </a:p>
          <a:p>
            <a:r>
              <a:rPr lang="en-GB" dirty="0" smtClean="0"/>
              <a:t>Notice that animals, including humans, have offspring which grow into adults</a:t>
            </a:r>
          </a:p>
          <a:p>
            <a:pPr marL="0" indent="0">
              <a:buNone/>
            </a:pPr>
            <a:r>
              <a:rPr lang="en-GB" dirty="0" smtClean="0"/>
              <a:t>(Non-statutory note: Pupils should be introduced to… the processes of reproduction and growth in animals. The focus at this stage should be on questions that help pupils to recognise growth; they should not be expected to understand how reproduction occurs)</a:t>
            </a:r>
          </a:p>
          <a:p>
            <a:pPr marL="0" indent="0">
              <a:buNone/>
            </a:pPr>
            <a:endParaRPr lang="en-GB" dirty="0"/>
          </a:p>
        </p:txBody>
      </p:sp>
    </p:spTree>
    <p:extLst>
      <p:ext uri="{BB962C8B-B14F-4D97-AF65-F5344CB8AC3E}">
        <p14:creationId xmlns:p14="http://schemas.microsoft.com/office/powerpoint/2010/main" val="960307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750" y="1419925"/>
            <a:ext cx="8596668" cy="3880773"/>
          </a:xfrm>
        </p:spPr>
        <p:txBody>
          <a:bodyPr/>
          <a:lstStyle/>
          <a:p>
            <a:pPr marL="0" indent="0">
              <a:buNone/>
            </a:pPr>
            <a:r>
              <a:rPr lang="en-GB" dirty="0" smtClean="0">
                <a:solidFill>
                  <a:srgbClr val="0070C0"/>
                </a:solidFill>
              </a:rPr>
              <a:t>Year 3 &amp; 4</a:t>
            </a:r>
          </a:p>
          <a:p>
            <a:r>
              <a:rPr lang="en-GB" dirty="0" smtClean="0"/>
              <a:t>Nothing in the Science curriculum related to puberty or reproduction</a:t>
            </a:r>
          </a:p>
          <a:p>
            <a:pPr marL="0" indent="0">
              <a:buNone/>
            </a:pPr>
            <a:endParaRPr lang="en-GB" dirty="0" smtClean="0"/>
          </a:p>
          <a:p>
            <a:pPr marL="0" indent="0">
              <a:buNone/>
            </a:pPr>
            <a:r>
              <a:rPr lang="en-GB" dirty="0" smtClean="0">
                <a:solidFill>
                  <a:srgbClr val="0070C0"/>
                </a:solidFill>
              </a:rPr>
              <a:t>Year 5</a:t>
            </a:r>
          </a:p>
          <a:p>
            <a:r>
              <a:rPr lang="en-GB" dirty="0" smtClean="0"/>
              <a:t>Describe the differences in the life cycles of a mammal, an amphibian, and insect and a bird</a:t>
            </a:r>
          </a:p>
          <a:p>
            <a:r>
              <a:rPr lang="en-GB" dirty="0" smtClean="0"/>
              <a:t>Describe the life processes of reproduction in some plants and animals</a:t>
            </a:r>
          </a:p>
          <a:p>
            <a:r>
              <a:rPr lang="en-GB" dirty="0" smtClean="0"/>
              <a:t>Describe the changes as humans develop to old age</a:t>
            </a:r>
            <a:endParaRPr lang="en-GB" dirty="0"/>
          </a:p>
        </p:txBody>
      </p:sp>
    </p:spTree>
    <p:extLst>
      <p:ext uri="{BB962C8B-B14F-4D97-AF65-F5344CB8AC3E}">
        <p14:creationId xmlns:p14="http://schemas.microsoft.com/office/powerpoint/2010/main" val="1227345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750" y="1419925"/>
            <a:ext cx="8596668" cy="3880773"/>
          </a:xfrm>
        </p:spPr>
        <p:txBody>
          <a:bodyPr/>
          <a:lstStyle/>
          <a:p>
            <a:pPr marL="0" indent="0">
              <a:buNone/>
            </a:pPr>
            <a:r>
              <a:rPr lang="en-GB" dirty="0" smtClean="0">
                <a:solidFill>
                  <a:srgbClr val="0070C0"/>
                </a:solidFill>
              </a:rPr>
              <a:t>Year </a:t>
            </a:r>
            <a:r>
              <a:rPr lang="en-GB" dirty="0">
                <a:solidFill>
                  <a:srgbClr val="0070C0"/>
                </a:solidFill>
              </a:rPr>
              <a:t>6</a:t>
            </a:r>
            <a:endParaRPr lang="en-GB" dirty="0" smtClean="0">
              <a:solidFill>
                <a:srgbClr val="0070C0"/>
              </a:solidFill>
            </a:endParaRPr>
          </a:p>
          <a:p>
            <a:r>
              <a:rPr lang="en-GB" dirty="0" smtClean="0"/>
              <a:t>Recognise that living things produce offspring of the same kind, but normally offspring vary and are not identical to their parents</a:t>
            </a:r>
          </a:p>
          <a:p>
            <a:pPr marL="0" indent="0">
              <a:buNone/>
            </a:pPr>
            <a:endParaRPr lang="en-GB" dirty="0" smtClean="0"/>
          </a:p>
          <a:p>
            <a:pPr marL="0" indent="0">
              <a:buNone/>
            </a:pPr>
            <a:endParaRPr lang="en-GB" dirty="0"/>
          </a:p>
          <a:p>
            <a:pPr marL="0" indent="0">
              <a:buNone/>
            </a:pPr>
            <a:r>
              <a:rPr lang="en-GB" dirty="0" smtClean="0"/>
              <a:t>Is this enough to ensure children know about puberty and how babies are born?</a:t>
            </a:r>
          </a:p>
          <a:p>
            <a:pPr marL="0" indent="0">
              <a:buNone/>
            </a:pPr>
            <a:r>
              <a:rPr lang="en-GB" dirty="0" smtClean="0"/>
              <a:t>Is this enough information to help children keep themselves SAFE in today’s world?</a:t>
            </a:r>
            <a:endParaRPr lang="en-GB" dirty="0"/>
          </a:p>
        </p:txBody>
      </p:sp>
    </p:spTree>
    <p:extLst>
      <p:ext uri="{BB962C8B-B14F-4D97-AF65-F5344CB8AC3E}">
        <p14:creationId xmlns:p14="http://schemas.microsoft.com/office/powerpoint/2010/main" val="1382306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461</TotalTime>
  <Words>1132</Words>
  <Application>Microsoft Office PowerPoint</Application>
  <PresentationFormat>Widescreen</PresentationFormat>
  <Paragraphs>88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Information on Relationship and Health Education</vt:lpstr>
      <vt:lpstr>What we want from our curriculum at South Parade Primary School:</vt:lpstr>
      <vt:lpstr>The government published statutory Health and Relationships Education guidance for schools from September 2020. Due to the circumstances of this academic year they extended this so that schools are to start teaching this from Summer 2021. </vt:lpstr>
      <vt:lpstr>Schools must comply with:</vt:lpstr>
      <vt:lpstr>Sex Education up to September 2020  (with extension to April 2021)</vt:lpstr>
      <vt:lpstr>Link to statutory government guidance (This guidance to be taught from April 2021)</vt:lpstr>
      <vt:lpstr>What must schools teach under the Science curriculum?</vt:lpstr>
      <vt:lpstr>PowerPoint Presentation</vt:lpstr>
      <vt:lpstr>PowerPoint Presentation</vt:lpstr>
      <vt:lpstr>Statutory Relationships Education</vt:lpstr>
      <vt:lpstr>PowerPoint Presentation</vt:lpstr>
      <vt:lpstr>Our School Curriculum </vt:lpstr>
      <vt:lpstr>Statutory Health Education</vt:lpstr>
      <vt:lpstr>Right to withdraw</vt:lpstr>
      <vt:lpstr>Parent/Carer Comments</vt:lpstr>
    </vt:vector>
  </TitlesOfParts>
  <Company>Mint Support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on Relationship and Health Education</dc:title>
  <dc:creator>Emma Fieldhouse</dc:creator>
  <cp:lastModifiedBy>Emma Fieldhouse</cp:lastModifiedBy>
  <cp:revision>26</cp:revision>
  <dcterms:created xsi:type="dcterms:W3CDTF">2021-03-11T11:49:38Z</dcterms:created>
  <dcterms:modified xsi:type="dcterms:W3CDTF">2023-06-22T09:56:55Z</dcterms:modified>
</cp:coreProperties>
</file>