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23"/>
  </p:handoutMasterIdLst>
  <p:sldIdLst>
    <p:sldId id="256" r:id="rId2"/>
    <p:sldId id="259" r:id="rId3"/>
    <p:sldId id="260" r:id="rId4"/>
    <p:sldId id="261" r:id="rId5"/>
    <p:sldId id="262" r:id="rId6"/>
    <p:sldId id="263" r:id="rId7"/>
    <p:sldId id="264" r:id="rId8"/>
    <p:sldId id="265" r:id="rId9"/>
    <p:sldId id="266" r:id="rId10"/>
    <p:sldId id="277" r:id="rId11"/>
    <p:sldId id="267" r:id="rId12"/>
    <p:sldId id="268" r:id="rId13"/>
    <p:sldId id="270" r:id="rId14"/>
    <p:sldId id="271" r:id="rId15"/>
    <p:sldId id="272" r:id="rId16"/>
    <p:sldId id="273" r:id="rId17"/>
    <p:sldId id="274" r:id="rId18"/>
    <p:sldId id="275" r:id="rId19"/>
    <p:sldId id="276" r:id="rId20"/>
    <p:sldId id="269" r:id="rId21"/>
    <p:sldId id="258"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Open Sans" panose="020B0604020202020204"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60" userDrawn="1">
          <p15:clr>
            <a:srgbClr val="A4A3A4"/>
          </p15:clr>
        </p15:guide>
        <p15:guide id="6" orient="horz" pos="4020"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guide id="14" orient="horz" pos="278" userDrawn="1">
          <p15:clr>
            <a:srgbClr val="A4A3A4"/>
          </p15:clr>
        </p15:guide>
      </p15:sldGuideLst>
    </p:ext>
    <p:ext uri="{2D200454-40CA-4A62-9FC3-DE9A4176ACB9}">
      <p15:notesGuideLst xmlns:p15="http://schemas.microsoft.com/office/powerpoint/2012/main"/>
    </p:ext>
    <p:ext uri="http://customooxmlschemas.google.com/">
      <go:slidesCustomData xmlns="" xmlns:p15="http://schemas.microsoft.com/office/powerpoint/2012/main" xmlns:go="http://customooxmlschemas.google.com/" roundtripDataSignature="AMtx7mh8czxzRIvSF2ds0dJ3Dx9OOOJbRg==" r:id="rId37"/>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obhan Lawrence" initials="" lastIdx="11" clrIdx="0"/>
  <p:cmAuthor id="1" name="Liz Hamilton" initials="LH" lastIdx="7" clrIdx="1">
    <p:extLst>
      <p:ext uri="{19B8F6BF-5375-455C-9EA6-DF929625EA0E}">
        <p15:presenceInfo xmlns:p15="http://schemas.microsoft.com/office/powerpoint/2012/main" userId="1cecbd9efb8b74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8517"/>
    <a:srgbClr val="DD3784"/>
    <a:srgbClr val="F074B6"/>
    <a:srgbClr val="DC9328"/>
    <a:srgbClr val="D9B653"/>
    <a:srgbClr val="E7A23D"/>
    <a:srgbClr val="AF891F"/>
    <a:srgbClr val="19596C"/>
    <a:srgbClr val="357F71"/>
    <a:srgbClr val="456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94" autoAdjust="0"/>
    <p:restoredTop sz="94660"/>
  </p:normalViewPr>
  <p:slideViewPr>
    <p:cSldViewPr snapToGrid="0" showGuides="1">
      <p:cViewPr varScale="1">
        <p:scale>
          <a:sx n="86" d="100"/>
          <a:sy n="86" d="100"/>
        </p:scale>
        <p:origin x="1522" y="72"/>
      </p:cViewPr>
      <p:guideLst>
        <p:guide orient="horz" pos="459"/>
        <p:guide pos="2880"/>
        <p:guide pos="5488"/>
        <p:guide pos="272"/>
        <p:guide orient="horz" pos="2160"/>
        <p:guide orient="horz" pos="4020"/>
        <p:guide/>
        <p:guide pos="5760"/>
        <p:guide orient="horz"/>
        <p:guide orient="horz" pos="4320"/>
        <p:guide orient="horz" pos="686"/>
        <p:guide orient="horz" pos="867"/>
        <p:guide orient="horz" pos="278"/>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03/10/2023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5% Opacity">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2A7D4E-5275-4D99-9F69-45340CC28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3" y="0"/>
            <a:ext cx="9147053" cy="6858000"/>
          </a:xfrm>
          <a:prstGeom prst="rect">
            <a:avLst/>
          </a:prstGeom>
        </p:spPr>
      </p:pic>
    </p:spTree>
    <p:extLst>
      <p:ext uri="{BB962C8B-B14F-4D97-AF65-F5344CB8AC3E}">
        <p14:creationId xmlns:p14="http://schemas.microsoft.com/office/powerpoint/2010/main" val="171265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0% Opacity">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5% Opacit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0% Opacit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5% Opacity">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5% Opacity">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03/10/2023</a:t>
            </a:fld>
            <a:endParaRPr lang="en-GB" dirty="0"/>
          </a:p>
        </p:txBody>
      </p:sp>
    </p:spTree>
  </p:cSld>
  <p:clrMap bg1="lt1" tx1="dk1" bg2="lt2" tx2="dk2" accent1="accent1" accent2="accent2" accent3="accent3" accent4="accent4" accent5="accent5" accent6="accent6" hlink="hlink" folHlink="folHlink"/>
  <p:sldLayoutIdLst>
    <p:sldLayoutId id="2147483718" r:id="rId1"/>
    <p:sldLayoutId id="2147483711" r:id="rId2"/>
    <p:sldLayoutId id="2147483712" r:id="rId3"/>
    <p:sldLayoutId id="2147483713" r:id="rId4"/>
    <p:sldLayoutId id="2147483716" r:id="rId5"/>
    <p:sldLayoutId id="2147483714" r:id="rId6"/>
    <p:sldLayoutId id="2147483715"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seday.com/"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s://www.twinkl.co.uk/resources/keystage3-ks3/rse-teacher-toolbox-ks3-ks4"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ophateuk.org/about-hate-crime/racism-in-the-uk/"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rmingham.ac.uk/news/2022/university-of-birmingham-survey-reveals-islamophobia-is-the-posh-persons-prejudice"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ordslibrary.parliament.uk/womens-health-outcomes-is-there-a-gender-gap/"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tonewall.org.uk/lgbt-britain-hate-crime-and-discrimination"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tonewall.org.uk/system/files/lgbt_in_britain_-_trans_report_final.pdf"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www.stonewall.org.uk/lgbt-britain-hate-crime-and-discriminatio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qualityhumanrights.com/en/managing-pregnancy-and-maternity-workplace/pregnancy-and-maternity-discrimination-research-findings"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ns.gov.uk/employmentandlabourmarket/peopleinwork/earningsandworkinghours/bulletins/genderpaygapintheuk/2021"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www.strategyand.pwc.com/uk/en/insights/ethnicity-pay-gap-report-2021.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qualityhumanrights.com/en/equality-act"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citizensadvice.org.uk/law-and-courts/discrimination/protected-characteristics/" TargetMode="External"/><Relationship Id="rId4" Type="http://schemas.openxmlformats.org/officeDocument/2006/relationships/hyperlink" Target="https://www.gov.uk/discrimination-your-right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rseday.com/"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www.twinkl.co.uk/resources/keystage3-ks3/rse-teacher-toolbox-ks3-ks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guardian.com/education/2021/mar/28/uk-schools-record-more-than-60000-racist-incidents-five-years"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28D233-02A6-45F5-8E53-EE73BDABAC9F}"/>
              </a:ext>
            </a:extLst>
          </p:cNvPr>
          <p:cNvSpPr txBox="1"/>
          <p:nvPr/>
        </p:nvSpPr>
        <p:spPr>
          <a:xfrm>
            <a:off x="1842142" y="2345949"/>
            <a:ext cx="4860324" cy="1200329"/>
          </a:xfrm>
          <a:prstGeom prst="rect">
            <a:avLst/>
          </a:prstGeom>
        </p:spPr>
        <p:txBody>
          <a:bodyPr wrap="square" lIns="0" rIns="0" rtlCol="0">
            <a:spAutoFit/>
          </a:bodyPr>
          <a:lstStyle/>
          <a:p>
            <a:pPr lvl="0">
              <a:spcBef>
                <a:spcPts val="0"/>
              </a:spcBef>
              <a:spcAft>
                <a:spcPts val="0"/>
              </a:spcAft>
            </a:pPr>
            <a:r>
              <a:rPr lang="en-GB" sz="3600" b="1" dirty="0">
                <a:solidFill>
                  <a:srgbClr val="AF891F"/>
                </a:solidFill>
                <a:latin typeface="Open Sans"/>
                <a:ea typeface="Open Sans"/>
                <a:cs typeface="Open Sans"/>
                <a:sym typeface="Open Sans"/>
              </a:rPr>
              <a:t>What Are Protected Characteristics?</a:t>
            </a:r>
            <a:endParaRPr lang="en-GB" sz="3600" dirty="0">
              <a:solidFill>
                <a:srgbClr val="AF891F"/>
              </a:solidFill>
            </a:endParaRPr>
          </a:p>
        </p:txBody>
      </p:sp>
      <p:sp>
        <p:nvSpPr>
          <p:cNvPr id="3" name="Rectangle 2">
            <a:hlinkClick r:id="rId3"/>
            <a:extLst>
              <a:ext uri="{FF2B5EF4-FFF2-40B4-BE49-F238E27FC236}">
                <a16:creationId xmlns:a16="http://schemas.microsoft.com/office/drawing/2014/main" id="{7FA160DF-8B95-7A40-B8F0-0842E83F418F}"/>
              </a:ext>
            </a:extLst>
          </p:cNvPr>
          <p:cNvSpPr/>
          <p:nvPr/>
        </p:nvSpPr>
        <p:spPr>
          <a:xfrm>
            <a:off x="308113" y="2256183"/>
            <a:ext cx="1361661" cy="129009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hlinkClick r:id="rId4"/>
            <a:extLst>
              <a:ext uri="{FF2B5EF4-FFF2-40B4-BE49-F238E27FC236}">
                <a16:creationId xmlns:a16="http://schemas.microsoft.com/office/drawing/2014/main" id="{EFE7EA7B-F2ED-0646-9023-6EAB829FE719}"/>
              </a:ext>
            </a:extLst>
          </p:cNvPr>
          <p:cNvSpPr/>
          <p:nvPr/>
        </p:nvSpPr>
        <p:spPr>
          <a:xfrm>
            <a:off x="308113" y="3783107"/>
            <a:ext cx="1619299" cy="492204"/>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93;p9">
            <a:extLst>
              <a:ext uri="{FF2B5EF4-FFF2-40B4-BE49-F238E27FC236}">
                <a16:creationId xmlns:a16="http://schemas.microsoft.com/office/drawing/2014/main" id="{77A85283-0EC2-1440-9608-F5F120432201}"/>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D3784"/>
                </a:solidFill>
                <a:latin typeface="Open Sans"/>
                <a:ea typeface="Open Sans"/>
                <a:cs typeface="Open Sans"/>
                <a:sym typeface="Open Sans"/>
              </a:rPr>
              <a:t>Invisible Disabilities</a:t>
            </a:r>
            <a:endParaRPr sz="3600" b="1" dirty="0">
              <a:solidFill>
                <a:srgbClr val="DD3784"/>
              </a:solidFill>
              <a:latin typeface="Open Sans"/>
              <a:ea typeface="Open Sans"/>
              <a:cs typeface="Open Sans"/>
              <a:sym typeface="Open Sans"/>
            </a:endParaRPr>
          </a:p>
        </p:txBody>
      </p:sp>
      <p:sp>
        <p:nvSpPr>
          <p:cNvPr id="5" name="Google Shape;97;p9">
            <a:extLst>
              <a:ext uri="{FF2B5EF4-FFF2-40B4-BE49-F238E27FC236}">
                <a16:creationId xmlns:a16="http://schemas.microsoft.com/office/drawing/2014/main" id="{329D5312-B34D-154C-8ED2-9987C8554942}"/>
              </a:ext>
            </a:extLst>
          </p:cNvPr>
          <p:cNvSpPr txBox="1"/>
          <p:nvPr/>
        </p:nvSpPr>
        <p:spPr>
          <a:xfrm>
            <a:off x="749300" y="4926537"/>
            <a:ext cx="3831056" cy="1463822"/>
          </a:xfrm>
          <a:prstGeom prst="rect">
            <a:avLst/>
          </a:prstGeom>
          <a:noFill/>
          <a:ln>
            <a:noFill/>
          </a:ln>
        </p:spPr>
        <p:txBody>
          <a:bodyPr spcFirstLastPara="1" wrap="square" lIns="0" tIns="45700" rIns="0" bIns="45700" anchor="t" anchorCtr="0">
            <a:spAutoFit/>
          </a:bodyPr>
          <a:lstStyle/>
          <a:p>
            <a:pPr marL="285750" marR="0" lvl="0" indent="-285750" algn="l" rtl="0">
              <a:lnSpc>
                <a:spcPct val="127777"/>
              </a:lnSpc>
              <a:spcBef>
                <a:spcPts val="0"/>
              </a:spcBef>
              <a:spcAft>
                <a:spcPts val="0"/>
              </a:spcAft>
              <a:buClr>
                <a:srgbClr val="262626"/>
              </a:buClr>
              <a:buSzPts val="1800"/>
              <a:buFont typeface="Arial"/>
              <a:buChar char="•"/>
            </a:pPr>
            <a:r>
              <a:rPr lang="en-GB" sz="1800" b="1" dirty="0">
                <a:solidFill>
                  <a:srgbClr val="262626"/>
                </a:solidFill>
                <a:latin typeface="Open Sans"/>
                <a:ea typeface="Open Sans"/>
                <a:cs typeface="Open Sans"/>
                <a:sym typeface="Open Sans"/>
              </a:rPr>
              <a:t>Autoimmune conditions</a:t>
            </a:r>
            <a:endParaRPr dirty="0"/>
          </a:p>
          <a:p>
            <a:pPr marL="285750" marR="0" lvl="0" indent="-285750" algn="l" rtl="0">
              <a:lnSpc>
                <a:spcPct val="127777"/>
              </a:lnSpc>
              <a:spcBef>
                <a:spcPts val="1200"/>
              </a:spcBef>
              <a:spcAft>
                <a:spcPts val="0"/>
              </a:spcAft>
              <a:buClr>
                <a:srgbClr val="262626"/>
              </a:buClr>
              <a:buSzPts val="1800"/>
              <a:buFont typeface="Arial"/>
              <a:buChar char="•"/>
            </a:pPr>
            <a:r>
              <a:rPr lang="en-GB" sz="1800" b="1" dirty="0">
                <a:solidFill>
                  <a:srgbClr val="262626"/>
                </a:solidFill>
                <a:latin typeface="Open Sans"/>
                <a:ea typeface="Open Sans"/>
                <a:cs typeface="Open Sans"/>
                <a:sym typeface="Open Sans"/>
              </a:rPr>
              <a:t>Autism/ASC</a:t>
            </a:r>
            <a:endParaRPr dirty="0"/>
          </a:p>
          <a:p>
            <a:pPr marL="285750" marR="0" lvl="0" indent="-285750" algn="l" rtl="0">
              <a:lnSpc>
                <a:spcPct val="127777"/>
              </a:lnSpc>
              <a:spcBef>
                <a:spcPts val="1200"/>
              </a:spcBef>
              <a:spcAft>
                <a:spcPts val="0"/>
              </a:spcAft>
              <a:buClr>
                <a:srgbClr val="262626"/>
              </a:buClr>
              <a:buSzPts val="1800"/>
              <a:buFont typeface="Arial"/>
              <a:buChar char="•"/>
            </a:pPr>
            <a:r>
              <a:rPr lang="en-GB" sz="1800" b="1" dirty="0">
                <a:solidFill>
                  <a:srgbClr val="262626"/>
                </a:solidFill>
                <a:latin typeface="Open Sans"/>
                <a:ea typeface="Open Sans"/>
                <a:cs typeface="Open Sans"/>
                <a:sym typeface="Open Sans"/>
              </a:rPr>
              <a:t>Visual impairments</a:t>
            </a:r>
            <a:endParaRPr sz="1800" b="1" dirty="0">
              <a:solidFill>
                <a:srgbClr val="262626"/>
              </a:solidFill>
              <a:latin typeface="Open Sans"/>
              <a:ea typeface="Open Sans"/>
              <a:cs typeface="Open Sans"/>
              <a:sym typeface="Open Sans"/>
            </a:endParaRPr>
          </a:p>
        </p:txBody>
      </p:sp>
      <p:sp>
        <p:nvSpPr>
          <p:cNvPr id="6" name="Google Shape;98;p9">
            <a:extLst>
              <a:ext uri="{FF2B5EF4-FFF2-40B4-BE49-F238E27FC236}">
                <a16:creationId xmlns:a16="http://schemas.microsoft.com/office/drawing/2014/main" id="{959071F7-F2A9-8946-8770-AC10F5A46A77}"/>
              </a:ext>
            </a:extLst>
          </p:cNvPr>
          <p:cNvSpPr txBox="1"/>
          <p:nvPr/>
        </p:nvSpPr>
        <p:spPr>
          <a:xfrm>
            <a:off x="4580356" y="4926537"/>
            <a:ext cx="3822700" cy="1463822"/>
          </a:xfrm>
          <a:prstGeom prst="rect">
            <a:avLst/>
          </a:prstGeom>
          <a:noFill/>
          <a:ln>
            <a:noFill/>
          </a:ln>
        </p:spPr>
        <p:txBody>
          <a:bodyPr spcFirstLastPara="1" wrap="square" lIns="0" tIns="45700" rIns="0" bIns="45700" anchor="t" anchorCtr="0">
            <a:spAutoFit/>
          </a:bodyPr>
          <a:lstStyle/>
          <a:p>
            <a:pPr marL="285750" marR="0" lvl="0" indent="-285750" algn="l" rtl="0">
              <a:lnSpc>
                <a:spcPct val="127777"/>
              </a:lnSpc>
              <a:spcBef>
                <a:spcPts val="0"/>
              </a:spcBef>
              <a:spcAft>
                <a:spcPts val="0"/>
              </a:spcAft>
              <a:buClr>
                <a:srgbClr val="262626"/>
              </a:buClr>
              <a:buSzPts val="1800"/>
              <a:buFont typeface="Arial"/>
              <a:buChar char="•"/>
            </a:pPr>
            <a:r>
              <a:rPr lang="en-GB" sz="1800" b="1" dirty="0">
                <a:solidFill>
                  <a:srgbClr val="262626"/>
                </a:solidFill>
                <a:latin typeface="Open Sans"/>
                <a:ea typeface="Open Sans"/>
                <a:cs typeface="Open Sans"/>
                <a:sym typeface="Open Sans"/>
              </a:rPr>
              <a:t>Hearing loss</a:t>
            </a:r>
            <a:endParaRPr dirty="0"/>
          </a:p>
          <a:p>
            <a:pPr marL="285750" marR="0" lvl="0" indent="-285750" algn="l" rtl="0">
              <a:lnSpc>
                <a:spcPct val="127777"/>
              </a:lnSpc>
              <a:spcBef>
                <a:spcPts val="1200"/>
              </a:spcBef>
              <a:spcAft>
                <a:spcPts val="0"/>
              </a:spcAft>
              <a:buClr>
                <a:srgbClr val="262626"/>
              </a:buClr>
              <a:buSzPts val="1800"/>
              <a:buFont typeface="Arial"/>
              <a:buChar char="•"/>
            </a:pPr>
            <a:r>
              <a:rPr lang="en-GB" sz="1800" b="1" dirty="0">
                <a:solidFill>
                  <a:srgbClr val="262626"/>
                </a:solidFill>
                <a:latin typeface="Open Sans"/>
                <a:ea typeface="Open Sans"/>
                <a:cs typeface="Open Sans"/>
                <a:sym typeface="Open Sans"/>
              </a:rPr>
              <a:t>Learning disabilities</a:t>
            </a:r>
            <a:endParaRPr dirty="0"/>
          </a:p>
          <a:p>
            <a:pPr marL="285750" marR="0" lvl="0" indent="-285750" algn="l" rtl="0">
              <a:lnSpc>
                <a:spcPct val="127777"/>
              </a:lnSpc>
              <a:spcBef>
                <a:spcPts val="1200"/>
              </a:spcBef>
              <a:spcAft>
                <a:spcPts val="0"/>
              </a:spcAft>
              <a:buClr>
                <a:srgbClr val="262626"/>
              </a:buClr>
              <a:buSzPts val="1800"/>
              <a:buFont typeface="Arial"/>
              <a:buChar char="•"/>
            </a:pPr>
            <a:r>
              <a:rPr lang="en-GB" sz="1800" b="1" dirty="0">
                <a:solidFill>
                  <a:srgbClr val="262626"/>
                </a:solidFill>
                <a:latin typeface="Open Sans"/>
                <a:ea typeface="Open Sans"/>
                <a:cs typeface="Open Sans"/>
                <a:sym typeface="Open Sans"/>
              </a:rPr>
              <a:t>Breathing problems</a:t>
            </a:r>
            <a:endParaRPr dirty="0"/>
          </a:p>
        </p:txBody>
      </p:sp>
      <p:sp>
        <p:nvSpPr>
          <p:cNvPr id="7" name="Google Shape;94;p9">
            <a:extLst>
              <a:ext uri="{FF2B5EF4-FFF2-40B4-BE49-F238E27FC236}">
                <a16:creationId xmlns:a16="http://schemas.microsoft.com/office/drawing/2014/main" id="{C266002F-429A-E088-853A-DB0A72F1E7C2}"/>
              </a:ext>
            </a:extLst>
          </p:cNvPr>
          <p:cNvSpPr txBox="1"/>
          <p:nvPr/>
        </p:nvSpPr>
        <p:spPr>
          <a:xfrm>
            <a:off x="431800" y="1387654"/>
            <a:ext cx="8280400" cy="2462213"/>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chemeClr val="dk1"/>
                </a:solidFill>
                <a:latin typeface="Open Sans"/>
                <a:ea typeface="Open Sans"/>
                <a:cs typeface="Open Sans"/>
                <a:sym typeface="Open Sans"/>
              </a:rPr>
              <a:t>Invisible disabilities (or hidden disabilities) are disabilities that are not visible from the outside. The term ‘invisible disability’ exists as an umbrella term that captures a whole spectrum of hidden disabilities, chronic medical conditions and other challenges.</a:t>
            </a:r>
            <a:endParaRPr dirty="0"/>
          </a:p>
          <a:p>
            <a:pPr marL="0" marR="0" lvl="0" indent="0" algn="l" rtl="0">
              <a:spcBef>
                <a:spcPts val="600"/>
              </a:spcBef>
              <a:spcAft>
                <a:spcPts val="0"/>
              </a:spcAft>
              <a:buClr>
                <a:srgbClr val="262626"/>
              </a:buClr>
              <a:buSzPts val="1800"/>
              <a:buFont typeface="Open Sans"/>
              <a:buNone/>
            </a:pPr>
            <a:r>
              <a:rPr lang="en-GB" sz="1800" dirty="0">
                <a:solidFill>
                  <a:schemeClr val="dk1"/>
                </a:solidFill>
                <a:latin typeface="Open Sans"/>
                <a:ea typeface="Open Sans"/>
                <a:cs typeface="Open Sans"/>
                <a:sym typeface="Open Sans"/>
              </a:rPr>
              <a:t>Other people may struggle to recognise an invisible disability because they cannot see physical evidence of it. As a result, people with invisible disabilities can sometimes find it difficult to access the support they need as their disability is not always understood by others.</a:t>
            </a:r>
            <a:endParaRPr dirty="0"/>
          </a:p>
        </p:txBody>
      </p:sp>
      <p:sp>
        <p:nvSpPr>
          <p:cNvPr id="3" name="Google Shape;95;p9">
            <a:extLst>
              <a:ext uri="{FF2B5EF4-FFF2-40B4-BE49-F238E27FC236}">
                <a16:creationId xmlns:a16="http://schemas.microsoft.com/office/drawing/2014/main" id="{2CE15129-3B80-7B24-35EF-6C8B0530C0F5}"/>
              </a:ext>
            </a:extLst>
          </p:cNvPr>
          <p:cNvSpPr/>
          <p:nvPr/>
        </p:nvSpPr>
        <p:spPr>
          <a:xfrm>
            <a:off x="1058779" y="4012453"/>
            <a:ext cx="7026442" cy="648000"/>
          </a:xfrm>
          <a:prstGeom prst="roundRect">
            <a:avLst>
              <a:gd name="adj" fmla="val 16667"/>
            </a:avLst>
          </a:prstGeom>
          <a:solidFill>
            <a:srgbClr val="F074B6"/>
          </a:solidFill>
          <a:ln>
            <a:noFill/>
          </a:ln>
        </p:spPr>
        <p:txBody>
          <a:bodyPr spcFirstLastPara="1" wrap="square" lIns="0" tIns="45700" rIns="0" bIns="45700" anchor="ctr" anchorCtr="0">
            <a:spAutoFit/>
          </a:bodyPr>
          <a:lstStyle/>
          <a:p>
            <a:pPr marL="0" marR="0" lvl="0" indent="0" algn="ctr" rtl="0">
              <a:lnSpc>
                <a:spcPct val="127777"/>
              </a:lnSpc>
              <a:spcBef>
                <a:spcPts val="0"/>
              </a:spcBef>
              <a:spcAft>
                <a:spcPts val="0"/>
              </a:spcAft>
              <a:buNone/>
            </a:pPr>
            <a:r>
              <a:rPr lang="en-GB" sz="1800">
                <a:solidFill>
                  <a:srgbClr val="262626"/>
                </a:solidFill>
                <a:latin typeface="Open Sans"/>
                <a:ea typeface="Open Sans"/>
                <a:cs typeface="Open Sans"/>
                <a:sym typeface="Open Sans"/>
              </a:rPr>
              <a:t>What examples of invisible disabilities can you think of?</a:t>
            </a:r>
            <a:endParaRPr/>
          </a:p>
        </p:txBody>
      </p:sp>
    </p:spTree>
    <p:extLst>
      <p:ext uri="{BB962C8B-B14F-4D97-AF65-F5344CB8AC3E}">
        <p14:creationId xmlns:p14="http://schemas.microsoft.com/office/powerpoint/2010/main" val="41075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3;p10">
            <a:extLst>
              <a:ext uri="{FF2B5EF4-FFF2-40B4-BE49-F238E27FC236}">
                <a16:creationId xmlns:a16="http://schemas.microsoft.com/office/drawing/2014/main" id="{BB8942E9-527A-2D46-86E1-9CE235E228AE}"/>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AA8517"/>
                </a:solidFill>
                <a:latin typeface="Open Sans"/>
                <a:ea typeface="Open Sans"/>
                <a:cs typeface="Open Sans"/>
                <a:sym typeface="Open Sans"/>
              </a:rPr>
              <a:t>Race</a:t>
            </a:r>
            <a:endParaRPr sz="3600" b="1" dirty="0">
              <a:solidFill>
                <a:srgbClr val="AA8517"/>
              </a:solidFill>
              <a:latin typeface="Open Sans"/>
              <a:ea typeface="Open Sans"/>
              <a:cs typeface="Open Sans"/>
              <a:sym typeface="Open Sans"/>
            </a:endParaRPr>
          </a:p>
        </p:txBody>
      </p:sp>
      <p:sp>
        <p:nvSpPr>
          <p:cNvPr id="3" name="Google Shape;104;p10">
            <a:extLst>
              <a:ext uri="{FF2B5EF4-FFF2-40B4-BE49-F238E27FC236}">
                <a16:creationId xmlns:a16="http://schemas.microsoft.com/office/drawing/2014/main" id="{0ABD4398-70A3-A24A-ABF9-BE845FBFB4B0}"/>
              </a:ext>
            </a:extLst>
          </p:cNvPr>
          <p:cNvSpPr txBox="1"/>
          <p:nvPr/>
        </p:nvSpPr>
        <p:spPr>
          <a:xfrm>
            <a:off x="431800" y="1387654"/>
            <a:ext cx="8280400" cy="4760237"/>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800"/>
              </a:spcAft>
              <a:buClr>
                <a:srgbClr val="262626"/>
              </a:buClr>
              <a:buSzPts val="1800"/>
              <a:buFont typeface="Open Sans"/>
              <a:buNone/>
            </a:pPr>
            <a:r>
              <a:rPr lang="en-GB" sz="1800" dirty="0">
                <a:solidFill>
                  <a:srgbClr val="262626"/>
                </a:solidFill>
                <a:latin typeface="Open Sans"/>
                <a:ea typeface="Open Sans"/>
                <a:cs typeface="Open Sans"/>
                <a:sym typeface="Open Sans"/>
              </a:rPr>
              <a:t>The Equality Act 2010 protects people against discrimination based on their </a:t>
            </a:r>
            <a:r>
              <a:rPr lang="en-GB" sz="1800" b="1" dirty="0">
                <a:solidFill>
                  <a:srgbClr val="262626"/>
                </a:solidFill>
                <a:latin typeface="Open Sans"/>
                <a:ea typeface="Open Sans"/>
                <a:cs typeface="Open Sans"/>
                <a:sym typeface="Open Sans"/>
              </a:rPr>
              <a:t>race</a:t>
            </a:r>
            <a:r>
              <a:rPr lang="en-GB" sz="1800" dirty="0">
                <a:solidFill>
                  <a:srgbClr val="262626"/>
                </a:solidFill>
                <a:latin typeface="Open Sans"/>
                <a:ea typeface="Open Sans"/>
                <a:cs typeface="Open Sans"/>
                <a:sym typeface="Open Sans"/>
              </a:rPr>
              <a:t>.</a:t>
            </a:r>
            <a:endParaRPr lang="en-GB" sz="800" dirty="0">
              <a:solidFill>
                <a:schemeClr val="dk1"/>
              </a:solidFill>
              <a:latin typeface="Calibri"/>
              <a:ea typeface="Open Sans"/>
              <a:cs typeface="Calibri"/>
              <a:sym typeface="Calibri"/>
            </a:endParaRPr>
          </a:p>
          <a:p>
            <a:pPr marL="0" marR="0" lvl="0" indent="0" algn="l" rtl="0">
              <a:spcBef>
                <a:spcPts val="0"/>
              </a:spcBef>
              <a:spcAft>
                <a:spcPts val="800"/>
              </a:spcAft>
              <a:buClr>
                <a:srgbClr val="262626"/>
              </a:buClr>
              <a:buSzPts val="1800"/>
              <a:buFont typeface="Open Sans"/>
              <a:buNone/>
            </a:pPr>
            <a:r>
              <a:rPr lang="en-GB" sz="1800" dirty="0">
                <a:solidFill>
                  <a:schemeClr val="dk1"/>
                </a:solidFill>
                <a:latin typeface="Open Sans"/>
                <a:ea typeface="Open Sans"/>
                <a:cs typeface="Open Sans"/>
                <a:sym typeface="Open Sans"/>
              </a:rPr>
              <a:t>Prejudice </a:t>
            </a:r>
            <a:r>
              <a:rPr lang="en-GB" sz="1800" b="0" i="0" dirty="0">
                <a:solidFill>
                  <a:srgbClr val="000000"/>
                </a:solidFill>
                <a:latin typeface="Open Sans"/>
                <a:ea typeface="Open Sans"/>
                <a:cs typeface="Open Sans"/>
                <a:sym typeface="Open Sans"/>
              </a:rPr>
              <a:t>and discrimination against people based on the colour of their skin or the racial or ethnic group to which they belong is referred to as </a:t>
            </a:r>
            <a:r>
              <a:rPr lang="en-GB" sz="1800" b="1" i="0" dirty="0">
                <a:solidFill>
                  <a:srgbClr val="AA8517"/>
                </a:solidFill>
                <a:latin typeface="Open Sans"/>
                <a:ea typeface="Open Sans"/>
                <a:cs typeface="Open Sans"/>
                <a:sym typeface="Open Sans"/>
              </a:rPr>
              <a:t>racism</a:t>
            </a:r>
            <a:r>
              <a:rPr lang="en-GB" sz="1800" b="0" i="0" dirty="0">
                <a:solidFill>
                  <a:srgbClr val="000000"/>
                </a:solidFill>
                <a:latin typeface="Open Sans"/>
                <a:ea typeface="Open Sans"/>
                <a:cs typeface="Open Sans"/>
                <a:sym typeface="Open Sans"/>
              </a:rPr>
              <a:t>. </a:t>
            </a:r>
            <a:br>
              <a:rPr lang="en-GB" sz="1800" b="0" i="0" dirty="0">
                <a:solidFill>
                  <a:srgbClr val="000000"/>
                </a:solidFill>
                <a:latin typeface="Open Sans"/>
                <a:ea typeface="Open Sans"/>
                <a:cs typeface="Open Sans"/>
                <a:sym typeface="Open Sans"/>
              </a:rPr>
            </a:br>
            <a:r>
              <a:rPr lang="en-GB" sz="1800" b="0" i="0" dirty="0">
                <a:solidFill>
                  <a:srgbClr val="000000"/>
                </a:solidFill>
                <a:latin typeface="Open Sans"/>
                <a:ea typeface="Open Sans"/>
                <a:cs typeface="Open Sans"/>
                <a:sym typeface="Open Sans"/>
              </a:rPr>
              <a:t>It takes many forms and can happen in many places, but is typically targeted at minority or marginalised groups.</a:t>
            </a:r>
            <a:endParaRPr lang="en-GB" dirty="0">
              <a:sym typeface="Open Sans"/>
            </a:endParaRPr>
          </a:p>
          <a:p>
            <a:pPr marL="0" marR="0" lvl="0" indent="0" algn="l" rtl="0">
              <a:spcBef>
                <a:spcPts val="0"/>
              </a:spcBef>
              <a:spcAft>
                <a:spcPts val="800"/>
              </a:spcAft>
              <a:buClr>
                <a:srgbClr val="262626"/>
              </a:buClr>
              <a:buSzPts val="1800"/>
              <a:buFont typeface="Open Sans"/>
              <a:buNone/>
            </a:pPr>
            <a:r>
              <a:rPr lang="en-GB" sz="1800" dirty="0">
                <a:solidFill>
                  <a:schemeClr val="dk1"/>
                </a:solidFill>
                <a:latin typeface="Open Sans"/>
                <a:ea typeface="Open Sans"/>
                <a:cs typeface="Open Sans"/>
                <a:sym typeface="Open Sans"/>
              </a:rPr>
              <a:t>The racial discrimination that is embedded into the laws and regulations of a certain society, organisation or culture is referred to as </a:t>
            </a:r>
            <a:r>
              <a:rPr lang="en-GB" sz="1800" b="1" dirty="0">
                <a:solidFill>
                  <a:srgbClr val="AA8517"/>
                </a:solidFill>
                <a:latin typeface="Open Sans"/>
                <a:ea typeface="Open Sans"/>
                <a:cs typeface="Open Sans"/>
                <a:sym typeface="Open Sans"/>
              </a:rPr>
              <a:t>systemic racism</a:t>
            </a:r>
            <a:r>
              <a:rPr lang="en-GB" sz="1800" dirty="0">
                <a:solidFill>
                  <a:schemeClr val="dk1"/>
                </a:solidFill>
                <a:latin typeface="Open Sans"/>
                <a:ea typeface="Open Sans"/>
                <a:cs typeface="Open Sans"/>
                <a:sym typeface="Open Sans"/>
              </a:rPr>
              <a:t>. It is often based on historical racial inequality</a:t>
            </a:r>
            <a:r>
              <a:rPr lang="en-GB"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a:t>
            </a:r>
            <a:endParaRPr lang="en-GB" dirty="0">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800"/>
              </a:spcAft>
              <a:buClr>
                <a:srgbClr val="262626"/>
              </a:buClr>
              <a:buSzPts val="1800"/>
              <a:buFont typeface="Open Sans"/>
              <a:buNone/>
            </a:pPr>
            <a:r>
              <a:rPr lang="en-GB" sz="1800" b="1" dirty="0">
                <a:solidFill>
                  <a:srgbClr val="AA8517"/>
                </a:solidFill>
                <a:latin typeface="Open Sans"/>
                <a:ea typeface="Open Sans"/>
                <a:cs typeface="Open Sans"/>
                <a:sym typeface="Open Sans"/>
              </a:rPr>
              <a:t>Xenophobia</a:t>
            </a:r>
            <a:r>
              <a:rPr lang="en-GB" sz="1800" b="1" dirty="0">
                <a:solidFill>
                  <a:srgbClr val="262626"/>
                </a:solidFill>
                <a:latin typeface="Open Sans"/>
                <a:ea typeface="Open Sans"/>
                <a:cs typeface="Open Sans"/>
                <a:sym typeface="Open Sans"/>
              </a:rPr>
              <a:t> </a:t>
            </a:r>
            <a:r>
              <a:rPr lang="en-GB" sz="1800" dirty="0">
                <a:solidFill>
                  <a:srgbClr val="262626"/>
                </a:solidFill>
                <a:latin typeface="Open Sans"/>
                <a:ea typeface="Open Sans"/>
                <a:cs typeface="Open Sans"/>
                <a:sym typeface="Open Sans"/>
              </a:rPr>
              <a:t>refers specifically to the discrimination or prejudice against people from different countries. Xenophobia is something that may be experienced by people from immigrant populations.</a:t>
            </a:r>
          </a:p>
          <a:p>
            <a:pPr>
              <a:spcBef>
                <a:spcPts val="0"/>
              </a:spcBef>
              <a:spcAft>
                <a:spcPts val="800"/>
              </a:spcAft>
              <a:buClr>
                <a:srgbClr val="262626"/>
              </a:buClr>
              <a:buSzPts val="1800"/>
            </a:pPr>
            <a:r>
              <a:rPr lang="en-GB" dirty="0">
                <a:solidFill>
                  <a:srgbClr val="262626"/>
                </a:solidFill>
                <a:latin typeface="Open Sans"/>
                <a:ea typeface="Open Sans"/>
                <a:cs typeface="Open Sans"/>
                <a:sym typeface="Open Sans"/>
              </a:rPr>
              <a:t>Racially motivated </a:t>
            </a:r>
            <a:r>
              <a:rPr lang="en-GB" b="1" dirty="0">
                <a:solidFill>
                  <a:srgbClr val="AA8517"/>
                </a:solidFill>
                <a:latin typeface="Open Sans"/>
                <a:ea typeface="Open Sans"/>
                <a:cs typeface="Open Sans"/>
                <a:sym typeface="Open Sans"/>
              </a:rPr>
              <a:t>hate crimes </a:t>
            </a:r>
            <a:r>
              <a:rPr lang="en-GB" dirty="0">
                <a:solidFill>
                  <a:srgbClr val="262626"/>
                </a:solidFill>
                <a:latin typeface="Open Sans"/>
                <a:ea typeface="Open Sans"/>
                <a:cs typeface="Open Sans"/>
                <a:sym typeface="Open Sans"/>
              </a:rPr>
              <a:t>are the most common type of hate crime reported in the UK. There were over 85 000 racially motivated offences recorded in 2020/2021.</a:t>
            </a:r>
            <a:r>
              <a:rPr lang="en-GB" baseline="30000" dirty="0">
                <a:solidFill>
                  <a:srgbClr val="262626"/>
                </a:solidFill>
                <a:latin typeface="Open Sans"/>
                <a:ea typeface="Open Sans"/>
                <a:cs typeface="Open Sans"/>
                <a:sym typeface="Open Sans"/>
              </a:rPr>
              <a:t>2</a:t>
            </a:r>
            <a:endParaRPr lang="en-GB" b="1" dirty="0">
              <a:solidFill>
                <a:srgbClr val="262626"/>
              </a:solidFill>
              <a:latin typeface="Open Sans"/>
              <a:ea typeface="Open Sans"/>
              <a:cs typeface="Open Sans"/>
              <a:sym typeface="Open Sans"/>
            </a:endParaRPr>
          </a:p>
        </p:txBody>
      </p:sp>
      <p:sp>
        <p:nvSpPr>
          <p:cNvPr id="6" name="Google Shape;71;p6">
            <a:extLst>
              <a:ext uri="{FF2B5EF4-FFF2-40B4-BE49-F238E27FC236}">
                <a16:creationId xmlns:a16="http://schemas.microsoft.com/office/drawing/2014/main" id="{44698DDE-E86B-F844-40AB-EC1DD74DF8D3}"/>
              </a:ext>
            </a:extLst>
          </p:cNvPr>
          <p:cNvSpPr txBox="1"/>
          <p:nvPr/>
        </p:nvSpPr>
        <p:spPr>
          <a:xfrm>
            <a:off x="431800" y="6114553"/>
            <a:ext cx="8280400" cy="276959"/>
          </a:xfrm>
          <a:prstGeom prst="rect">
            <a:avLst/>
          </a:prstGeom>
          <a:noFill/>
          <a:ln>
            <a:noFill/>
          </a:ln>
        </p:spPr>
        <p:txBody>
          <a:bodyPr spcFirstLastPara="1" wrap="square" lIns="0" tIns="45700" rIns="0" bIns="45700" anchor="t" anchorCtr="0">
            <a:spAutoFit/>
          </a:bodyPr>
          <a:lstStyle/>
          <a:p>
            <a:pPr lvl="0">
              <a:spcBef>
                <a:spcPts val="0"/>
              </a:spcBef>
              <a:spcAft>
                <a:spcPts val="0"/>
              </a:spcAft>
            </a:pPr>
            <a:r>
              <a:rPr lang="en-GB" sz="1200" baseline="30000" dirty="0">
                <a:solidFill>
                  <a:srgbClr val="262626"/>
                </a:solidFill>
                <a:latin typeface="Open Sans"/>
                <a:ea typeface="Open Sans"/>
                <a:cs typeface="Open Sans"/>
                <a:sym typeface="Open Sans"/>
              </a:rPr>
              <a:t>2 </a:t>
            </a:r>
            <a:r>
              <a:rPr lang="en-GB" sz="1200" u="sng" dirty="0">
                <a:solidFill>
                  <a:srgbClr val="AA851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Racism in the UK (Stop Hate UK)</a:t>
            </a:r>
            <a:endParaRPr lang="en-GB" sz="1200" dirty="0">
              <a:solidFill>
                <a:srgbClr val="AA8517"/>
              </a:solidFill>
              <a:latin typeface="Open Sans"/>
              <a:ea typeface="Open Sans"/>
              <a:cs typeface="Open Sans"/>
              <a:sym typeface="Open Sans"/>
            </a:endParaRPr>
          </a:p>
        </p:txBody>
      </p:sp>
    </p:spTree>
    <p:extLst>
      <p:ext uri="{BB962C8B-B14F-4D97-AF65-F5344CB8AC3E}">
        <p14:creationId xmlns:p14="http://schemas.microsoft.com/office/powerpoint/2010/main" val="28406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10;p11">
            <a:extLst>
              <a:ext uri="{FF2B5EF4-FFF2-40B4-BE49-F238E27FC236}">
                <a16:creationId xmlns:a16="http://schemas.microsoft.com/office/drawing/2014/main" id="{42AADB80-4B1A-A34A-97F1-16F2D31A9434}"/>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D3784"/>
                </a:solidFill>
                <a:latin typeface="Open Sans"/>
                <a:ea typeface="Open Sans"/>
                <a:cs typeface="Open Sans"/>
                <a:sym typeface="Open Sans"/>
              </a:rPr>
              <a:t>Religion or Belief</a:t>
            </a:r>
            <a:endParaRPr sz="3600" b="1" dirty="0">
              <a:solidFill>
                <a:srgbClr val="DD3784"/>
              </a:solidFill>
              <a:latin typeface="Open Sans"/>
              <a:ea typeface="Open Sans"/>
              <a:cs typeface="Open Sans"/>
              <a:sym typeface="Open Sans"/>
            </a:endParaRPr>
          </a:p>
        </p:txBody>
      </p:sp>
      <p:sp>
        <p:nvSpPr>
          <p:cNvPr id="6" name="Google Shape;111;p11">
            <a:extLst>
              <a:ext uri="{FF2B5EF4-FFF2-40B4-BE49-F238E27FC236}">
                <a16:creationId xmlns:a16="http://schemas.microsoft.com/office/drawing/2014/main" id="{88DB5697-7628-6944-8BB4-08DC962D54EB}"/>
              </a:ext>
            </a:extLst>
          </p:cNvPr>
          <p:cNvSpPr txBox="1"/>
          <p:nvPr/>
        </p:nvSpPr>
        <p:spPr>
          <a:xfrm>
            <a:off x="431800" y="1387654"/>
            <a:ext cx="8280400" cy="4760237"/>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800"/>
              </a:spcAft>
              <a:buClr>
                <a:srgbClr val="262626"/>
              </a:buClr>
              <a:buSzPts val="1800"/>
              <a:buFont typeface="Open Sans"/>
              <a:buNone/>
            </a:pPr>
            <a:r>
              <a:rPr lang="en-GB" dirty="0">
                <a:solidFill>
                  <a:srgbClr val="262626"/>
                </a:solidFill>
                <a:latin typeface="Open Sans"/>
                <a:ea typeface="Open Sans"/>
                <a:cs typeface="Open Sans"/>
                <a:sym typeface="Open Sans"/>
              </a:rPr>
              <a:t>The Equality Act 2010 protects people against discrimination based on their </a:t>
            </a:r>
            <a:r>
              <a:rPr lang="en-GB" b="1" dirty="0">
                <a:solidFill>
                  <a:srgbClr val="262626"/>
                </a:solidFill>
                <a:latin typeface="Open Sans"/>
                <a:ea typeface="Open Sans"/>
                <a:cs typeface="Open Sans"/>
                <a:sym typeface="Open Sans"/>
              </a:rPr>
              <a:t>religion or beliefs</a:t>
            </a:r>
            <a:r>
              <a:rPr lang="en-GB" dirty="0">
                <a:solidFill>
                  <a:srgbClr val="262626"/>
                </a:solidFill>
                <a:latin typeface="Open Sans"/>
                <a:ea typeface="Open Sans"/>
                <a:cs typeface="Open Sans"/>
                <a:sym typeface="Open Sans"/>
              </a:rPr>
              <a:t>.</a:t>
            </a:r>
            <a:endParaRPr lang="en-GB" dirty="0">
              <a:solidFill>
                <a:schemeClr val="dk1"/>
              </a:solidFill>
              <a:latin typeface="Calibri"/>
              <a:ea typeface="Open Sans"/>
              <a:cs typeface="Calibri"/>
              <a:sym typeface="Calibri"/>
            </a:endParaRPr>
          </a:p>
          <a:p>
            <a:pPr marL="0" marR="0" lvl="0" indent="0" algn="l" rtl="0">
              <a:spcBef>
                <a:spcPts val="0"/>
              </a:spcBef>
              <a:spcAft>
                <a:spcPts val="800"/>
              </a:spcAft>
              <a:buClr>
                <a:srgbClr val="262626"/>
              </a:buClr>
              <a:buSzPts val="1800"/>
              <a:buFont typeface="Open Sans"/>
              <a:buNone/>
            </a:pPr>
            <a:r>
              <a:rPr lang="en-GB" dirty="0">
                <a:solidFill>
                  <a:srgbClr val="262626"/>
                </a:solidFill>
                <a:latin typeface="Open Sans"/>
                <a:ea typeface="Open Sans"/>
                <a:cs typeface="Open Sans"/>
                <a:sym typeface="Open Sans"/>
              </a:rPr>
              <a:t>This includes the six main religions (Judaism, Islam, Christianity, Hinduism, Buddhism and Sikhism), as well as other religions like Rastafarianism, Scientology or Paganism. It also refers to specific sects within a religion, such as Jehovah’s Witnesses or Orthodox Jews.</a:t>
            </a:r>
          </a:p>
          <a:p>
            <a:pPr marL="0" marR="0" lvl="0" indent="0" algn="l" rtl="0">
              <a:spcBef>
                <a:spcPts val="0"/>
              </a:spcBef>
              <a:spcAft>
                <a:spcPts val="800"/>
              </a:spcAft>
              <a:buClr>
                <a:srgbClr val="262626"/>
              </a:buClr>
              <a:buSzPts val="1800"/>
              <a:buFont typeface="Open Sans"/>
              <a:buNone/>
            </a:pPr>
            <a:r>
              <a:rPr lang="en-GB" b="1" dirty="0">
                <a:solidFill>
                  <a:srgbClr val="DD3784"/>
                </a:solidFill>
                <a:latin typeface="Open Sans"/>
                <a:ea typeface="Open Sans"/>
                <a:cs typeface="Open Sans"/>
                <a:sym typeface="Open Sans"/>
              </a:rPr>
              <a:t>Antisemitism</a:t>
            </a:r>
            <a:r>
              <a:rPr lang="en-GB" b="1" dirty="0">
                <a:solidFill>
                  <a:srgbClr val="262626"/>
                </a:solidFill>
                <a:latin typeface="Open Sans"/>
                <a:ea typeface="Open Sans"/>
                <a:cs typeface="Open Sans"/>
                <a:sym typeface="Open Sans"/>
              </a:rPr>
              <a:t> </a:t>
            </a:r>
            <a:r>
              <a:rPr lang="en-GB" dirty="0">
                <a:solidFill>
                  <a:srgbClr val="262626"/>
                </a:solidFill>
                <a:latin typeface="Open Sans"/>
                <a:ea typeface="Open Sans"/>
                <a:cs typeface="Open Sans"/>
                <a:sym typeface="Open Sans"/>
              </a:rPr>
              <a:t>describes prejudice and discrimination against Judaism and Jewish people. </a:t>
            </a:r>
            <a:r>
              <a:rPr lang="en-GB" dirty="0">
                <a:solidFill>
                  <a:srgbClr val="202124"/>
                </a:solidFill>
                <a:latin typeface="Open Sans"/>
                <a:ea typeface="Open Sans"/>
                <a:cs typeface="Open Sans"/>
                <a:sym typeface="Open Sans"/>
              </a:rPr>
              <a:t>It is typically based on irrational hatred, intolerance and fear of Jewish people.</a:t>
            </a:r>
            <a:endParaRPr lang="en-GB" dirty="0">
              <a:sym typeface="Open Sans"/>
            </a:endParaRPr>
          </a:p>
          <a:p>
            <a:pPr marL="0" marR="0" lvl="0" indent="0" algn="l" rtl="0">
              <a:spcBef>
                <a:spcPts val="0"/>
              </a:spcBef>
              <a:spcAft>
                <a:spcPts val="800"/>
              </a:spcAft>
              <a:buClr>
                <a:srgbClr val="262626"/>
              </a:buClr>
              <a:buSzPts val="1800"/>
              <a:buFont typeface="Open Sans"/>
              <a:buNone/>
            </a:pPr>
            <a:r>
              <a:rPr lang="en-GB" dirty="0">
                <a:solidFill>
                  <a:srgbClr val="202124"/>
                </a:solidFill>
                <a:latin typeface="Open Sans"/>
                <a:ea typeface="Open Sans"/>
                <a:cs typeface="Open Sans"/>
                <a:sym typeface="Open Sans"/>
              </a:rPr>
              <a:t>Prejudice and discrimination against Islam and against Muslim people is referred to as </a:t>
            </a:r>
            <a:r>
              <a:rPr lang="en-GB" b="1" dirty="0">
                <a:solidFill>
                  <a:srgbClr val="DD3784"/>
                </a:solidFill>
                <a:latin typeface="Open Sans"/>
                <a:ea typeface="Open Sans"/>
                <a:cs typeface="Open Sans"/>
                <a:sym typeface="Open Sans"/>
              </a:rPr>
              <a:t>Islamophobia</a:t>
            </a:r>
            <a:r>
              <a:rPr lang="en-GB" dirty="0">
                <a:solidFill>
                  <a:srgbClr val="202124"/>
                </a:solidFill>
                <a:latin typeface="Open Sans"/>
                <a:ea typeface="Open Sans"/>
                <a:cs typeface="Open Sans"/>
                <a:sym typeface="Open Sans"/>
              </a:rPr>
              <a:t>. It is typically based on irrational hatred, intolerance and fear of Islam and of Muslim people. It is often reinforced by negative and harmful attitudes towards Islam in Western media.</a:t>
            </a:r>
          </a:p>
          <a:p>
            <a:pPr marL="0" marR="0" lvl="0" indent="0" algn="l" rtl="0">
              <a:spcBef>
                <a:spcPts val="0"/>
              </a:spcBef>
              <a:spcAft>
                <a:spcPts val="800"/>
              </a:spcAft>
              <a:buClr>
                <a:srgbClr val="262626"/>
              </a:buClr>
              <a:buSzPts val="1800"/>
              <a:buFont typeface="Open Sans"/>
              <a:buNone/>
            </a:pPr>
            <a:r>
              <a:rPr lang="en-GB" dirty="0">
                <a:solidFill>
                  <a:srgbClr val="262626"/>
                </a:solidFill>
                <a:latin typeface="Open Sans"/>
                <a:ea typeface="Open Sans"/>
                <a:cs typeface="Open Sans"/>
                <a:sym typeface="Open Sans"/>
              </a:rPr>
              <a:t>In the UK, statistics show that people are almost three times more likely to have prejudice against Islam than any other religion.</a:t>
            </a:r>
            <a:r>
              <a:rPr lang="en-GB" baseline="30000" dirty="0">
                <a:solidFill>
                  <a:srgbClr val="262626"/>
                </a:solidFill>
                <a:latin typeface="Open Sans"/>
                <a:ea typeface="Open Sans"/>
                <a:cs typeface="Open Sans"/>
                <a:sym typeface="Open Sans"/>
              </a:rPr>
              <a:t>3</a:t>
            </a:r>
            <a:endParaRPr lang="en-GB" dirty="0">
              <a:solidFill>
                <a:schemeClr val="dk1"/>
              </a:solidFill>
              <a:latin typeface="Calibri"/>
              <a:ea typeface="Calibri"/>
              <a:cs typeface="Calibri"/>
              <a:sym typeface="Calibri"/>
            </a:endParaRPr>
          </a:p>
        </p:txBody>
      </p:sp>
      <p:sp>
        <p:nvSpPr>
          <p:cNvPr id="3" name="Google Shape;71;p6">
            <a:extLst>
              <a:ext uri="{FF2B5EF4-FFF2-40B4-BE49-F238E27FC236}">
                <a16:creationId xmlns:a16="http://schemas.microsoft.com/office/drawing/2014/main" id="{2AC368C7-3144-7F78-A2E5-68CF48BCCAD7}"/>
              </a:ext>
            </a:extLst>
          </p:cNvPr>
          <p:cNvSpPr txBox="1"/>
          <p:nvPr/>
        </p:nvSpPr>
        <p:spPr>
          <a:xfrm>
            <a:off x="431800" y="6119315"/>
            <a:ext cx="8280400" cy="276959"/>
          </a:xfrm>
          <a:prstGeom prst="rect">
            <a:avLst/>
          </a:prstGeom>
          <a:noFill/>
          <a:ln>
            <a:noFill/>
          </a:ln>
        </p:spPr>
        <p:txBody>
          <a:bodyPr spcFirstLastPara="1" wrap="square" lIns="0" tIns="45700" rIns="0" bIns="45700" anchor="t" anchorCtr="0">
            <a:spAutoFit/>
          </a:bodyPr>
          <a:lstStyle/>
          <a:p>
            <a:pPr lvl="0">
              <a:spcBef>
                <a:spcPts val="0"/>
              </a:spcBef>
              <a:spcAft>
                <a:spcPts val="0"/>
              </a:spcAft>
            </a:pPr>
            <a:r>
              <a:rPr lang="en-GB" sz="1200" baseline="30000" dirty="0">
                <a:solidFill>
                  <a:srgbClr val="262626"/>
                </a:solidFill>
                <a:latin typeface="Open Sans"/>
                <a:ea typeface="Open Sans"/>
                <a:cs typeface="Open Sans"/>
                <a:sym typeface="Open Sans"/>
              </a:rPr>
              <a:t>3</a:t>
            </a:r>
            <a:r>
              <a:rPr lang="en-GB" sz="1200" dirty="0">
                <a:solidFill>
                  <a:srgbClr val="262626"/>
                </a:solidFill>
                <a:latin typeface="Open Sans"/>
                <a:ea typeface="Open Sans"/>
                <a:cs typeface="Open Sans"/>
                <a:sym typeface="Open Sans"/>
              </a:rPr>
              <a:t> </a:t>
            </a:r>
            <a:r>
              <a:rPr lang="en-GB" sz="1200" u="sng" dirty="0">
                <a:solidFill>
                  <a:srgbClr val="DD3784"/>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University of Birmingham Survey Reveals Islamophobia Is the Posh Person’s Prejudice (University of Birmingham)</a:t>
            </a:r>
            <a:endParaRPr lang="en-GB" sz="1200" dirty="0">
              <a:solidFill>
                <a:srgbClr val="DD3784"/>
              </a:solidFill>
              <a:latin typeface="Open Sans"/>
              <a:ea typeface="Open Sans"/>
              <a:cs typeface="Open Sans"/>
              <a:sym typeface="Open Sans"/>
            </a:endParaRPr>
          </a:p>
        </p:txBody>
      </p:sp>
    </p:spTree>
    <p:extLst>
      <p:ext uri="{BB962C8B-B14F-4D97-AF65-F5344CB8AC3E}">
        <p14:creationId xmlns:p14="http://schemas.microsoft.com/office/powerpoint/2010/main" val="1802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7;p12">
            <a:extLst>
              <a:ext uri="{FF2B5EF4-FFF2-40B4-BE49-F238E27FC236}">
                <a16:creationId xmlns:a16="http://schemas.microsoft.com/office/drawing/2014/main" id="{A9F173D4-D613-F14C-A5DF-A4DA5DC9576D}"/>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AA8517"/>
                </a:solidFill>
                <a:latin typeface="Open Sans"/>
                <a:ea typeface="Open Sans"/>
                <a:cs typeface="Open Sans"/>
                <a:sym typeface="Open Sans"/>
              </a:rPr>
              <a:t>Sex</a:t>
            </a:r>
            <a:endParaRPr sz="3600" b="1" dirty="0">
              <a:solidFill>
                <a:srgbClr val="AA8517"/>
              </a:solidFill>
              <a:latin typeface="Open Sans"/>
              <a:ea typeface="Open Sans"/>
              <a:cs typeface="Open Sans"/>
              <a:sym typeface="Open Sans"/>
            </a:endParaRPr>
          </a:p>
        </p:txBody>
      </p:sp>
      <p:sp>
        <p:nvSpPr>
          <p:cNvPr id="3" name="Google Shape;118;p12">
            <a:extLst>
              <a:ext uri="{FF2B5EF4-FFF2-40B4-BE49-F238E27FC236}">
                <a16:creationId xmlns:a16="http://schemas.microsoft.com/office/drawing/2014/main" id="{48DF30C8-12F8-FD47-9C2F-860F251D2ADA}"/>
              </a:ext>
            </a:extLst>
          </p:cNvPr>
          <p:cNvSpPr txBox="1"/>
          <p:nvPr/>
        </p:nvSpPr>
        <p:spPr>
          <a:xfrm>
            <a:off x="431800" y="1387654"/>
            <a:ext cx="8280400" cy="4083129"/>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The Equality Act 2010 protects people against discrimination based on their </a:t>
            </a:r>
            <a:r>
              <a:rPr lang="en-GB" sz="1800" b="1" dirty="0">
                <a:solidFill>
                  <a:srgbClr val="262626"/>
                </a:solidFill>
                <a:latin typeface="Open Sans"/>
                <a:ea typeface="Open Sans"/>
                <a:cs typeface="Open Sans"/>
                <a:sym typeface="Open Sans"/>
              </a:rPr>
              <a:t>biological sex</a:t>
            </a:r>
            <a:r>
              <a:rPr lang="en-GB" sz="1800" dirty="0">
                <a:solidFill>
                  <a:srgbClr val="262626"/>
                </a:solidFill>
                <a:latin typeface="Open Sans"/>
                <a:ea typeface="Open Sans"/>
                <a:cs typeface="Open Sans"/>
                <a:sym typeface="Open Sans"/>
              </a:rPr>
              <a:t>.</a:t>
            </a:r>
            <a:endParaRPr sz="800" dirty="0">
              <a:solidFill>
                <a:schemeClr val="dk1"/>
              </a:solidFill>
              <a:latin typeface="Calibri"/>
              <a:ea typeface="Calibri"/>
              <a:cs typeface="Calibri"/>
              <a:sym typeface="Calibri"/>
            </a:endParaRPr>
          </a:p>
          <a:p>
            <a:pPr marL="0" marR="0" lvl="0" indent="0" algn="l" rtl="0">
              <a:spcBef>
                <a:spcPts val="160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Prejudice and discrimination against people based on sex or gender is referred to as </a:t>
            </a:r>
            <a:r>
              <a:rPr lang="en-GB" sz="1800" b="1" dirty="0">
                <a:solidFill>
                  <a:srgbClr val="AA8517"/>
                </a:solidFill>
                <a:latin typeface="Open Sans"/>
                <a:ea typeface="Open Sans"/>
                <a:cs typeface="Open Sans"/>
                <a:sym typeface="Open Sans"/>
              </a:rPr>
              <a:t>sexism</a:t>
            </a:r>
            <a:r>
              <a:rPr lang="en-GB" sz="1800" dirty="0">
                <a:solidFill>
                  <a:srgbClr val="262626"/>
                </a:solidFill>
                <a:latin typeface="Open Sans"/>
                <a:ea typeface="Open Sans"/>
                <a:cs typeface="Open Sans"/>
                <a:sym typeface="Open Sans"/>
              </a:rPr>
              <a:t>. </a:t>
            </a:r>
            <a:endParaRPr dirty="0"/>
          </a:p>
          <a:p>
            <a:pPr marL="0" marR="0" lvl="0" indent="0" algn="l" rtl="0">
              <a:spcBef>
                <a:spcPts val="120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Although gender equality has come a long way in the last century, there are still many areas where sexism is commonplace. </a:t>
            </a:r>
          </a:p>
          <a:p>
            <a:pPr>
              <a:spcBef>
                <a:spcPts val="1200"/>
              </a:spcBef>
              <a:spcAft>
                <a:spcPts val="0"/>
              </a:spcAft>
              <a:buClr>
                <a:srgbClr val="262626"/>
              </a:buClr>
              <a:buSzPts val="1800"/>
            </a:pPr>
            <a:r>
              <a:rPr lang="en-GB" dirty="0">
                <a:solidFill>
                  <a:srgbClr val="262626"/>
                </a:solidFill>
                <a:latin typeface="Open Sans"/>
                <a:ea typeface="Open Sans"/>
                <a:cs typeface="Open Sans"/>
                <a:sym typeface="Open Sans"/>
              </a:rPr>
              <a:t>Data shows that the UK has the 12</a:t>
            </a:r>
            <a:r>
              <a:rPr lang="en-GB" baseline="30000" dirty="0">
                <a:solidFill>
                  <a:srgbClr val="262626"/>
                </a:solidFill>
                <a:latin typeface="Open Sans"/>
                <a:ea typeface="Open Sans"/>
                <a:cs typeface="Open Sans"/>
                <a:sym typeface="Open Sans"/>
              </a:rPr>
              <a:t>th</a:t>
            </a:r>
            <a:r>
              <a:rPr lang="en-GB" dirty="0">
                <a:solidFill>
                  <a:srgbClr val="262626"/>
                </a:solidFill>
                <a:latin typeface="Open Sans"/>
                <a:ea typeface="Open Sans"/>
                <a:cs typeface="Open Sans"/>
                <a:sym typeface="Open Sans"/>
              </a:rPr>
              <a:t> largest female </a:t>
            </a:r>
            <a:r>
              <a:rPr lang="en-GB" b="1" dirty="0">
                <a:solidFill>
                  <a:srgbClr val="AA8517"/>
                </a:solidFill>
                <a:latin typeface="Open Sans"/>
                <a:ea typeface="Open Sans"/>
                <a:cs typeface="Open Sans"/>
                <a:sym typeface="Open Sans"/>
              </a:rPr>
              <a:t>health gap</a:t>
            </a:r>
            <a:r>
              <a:rPr lang="en-GB" b="1" dirty="0">
                <a:solidFill>
                  <a:srgbClr val="262626"/>
                </a:solidFill>
                <a:latin typeface="Open Sans"/>
                <a:ea typeface="Open Sans"/>
                <a:cs typeface="Open Sans"/>
                <a:sym typeface="Open Sans"/>
              </a:rPr>
              <a:t> </a:t>
            </a:r>
            <a:r>
              <a:rPr lang="en-GB" dirty="0">
                <a:solidFill>
                  <a:srgbClr val="262626"/>
                </a:solidFill>
                <a:latin typeface="Open Sans"/>
                <a:ea typeface="Open Sans"/>
                <a:cs typeface="Open Sans"/>
                <a:sym typeface="Open Sans"/>
              </a:rPr>
              <a:t>globally, meaning that women receive a significantly poorer quality of medical treatment than men.</a:t>
            </a:r>
            <a:r>
              <a:rPr lang="en-GB" baseline="30000" dirty="0">
                <a:solidFill>
                  <a:srgbClr val="262626"/>
                </a:solidFill>
                <a:latin typeface="Open Sans"/>
                <a:ea typeface="Open Sans"/>
                <a:cs typeface="Open Sans"/>
                <a:sym typeface="Open Sans"/>
              </a:rPr>
              <a:t>4</a:t>
            </a:r>
          </a:p>
          <a:p>
            <a:pPr>
              <a:spcBef>
                <a:spcPts val="1200"/>
              </a:spcBef>
              <a:spcAft>
                <a:spcPts val="0"/>
              </a:spcAft>
              <a:buClr>
                <a:srgbClr val="262626"/>
              </a:buClr>
              <a:buSzPts val="1800"/>
            </a:pPr>
            <a:r>
              <a:rPr lang="en-GB" dirty="0">
                <a:solidFill>
                  <a:srgbClr val="262626"/>
                </a:solidFill>
                <a:latin typeface="Open Sans"/>
                <a:ea typeface="Open Sans"/>
                <a:cs typeface="Open Sans"/>
                <a:sym typeface="Open Sans"/>
              </a:rPr>
              <a:t>The</a:t>
            </a:r>
            <a:r>
              <a:rPr lang="en-GB" b="1" dirty="0">
                <a:solidFill>
                  <a:srgbClr val="262626"/>
                </a:solidFill>
                <a:latin typeface="Open Sans"/>
                <a:ea typeface="Open Sans"/>
                <a:cs typeface="Open Sans"/>
                <a:sym typeface="Open Sans"/>
              </a:rPr>
              <a:t> </a:t>
            </a:r>
            <a:r>
              <a:rPr lang="en-GB" b="1" dirty="0">
                <a:solidFill>
                  <a:srgbClr val="AA8517"/>
                </a:solidFill>
                <a:latin typeface="Open Sans"/>
                <a:ea typeface="Open Sans"/>
                <a:cs typeface="Open Sans"/>
                <a:sym typeface="Open Sans"/>
              </a:rPr>
              <a:t>gender pay gap </a:t>
            </a:r>
            <a:r>
              <a:rPr lang="en-GB" dirty="0">
                <a:solidFill>
                  <a:srgbClr val="262626"/>
                </a:solidFill>
                <a:latin typeface="Open Sans"/>
                <a:ea typeface="Open Sans"/>
                <a:cs typeface="Open Sans"/>
                <a:sym typeface="Open Sans"/>
              </a:rPr>
              <a:t>refers to the difference in pay between men and women in employment. A gender pay gap still exists despite there being laws in the UK that call for equal pay.  </a:t>
            </a:r>
            <a:endParaRPr lang="en-GB" dirty="0">
              <a:solidFill>
                <a:schemeClr val="dk1"/>
              </a:solidFill>
              <a:latin typeface="Calibri"/>
              <a:ea typeface="Calibri"/>
              <a:cs typeface="Calibri"/>
              <a:sym typeface="Calibri"/>
            </a:endParaRPr>
          </a:p>
        </p:txBody>
      </p:sp>
      <p:sp>
        <p:nvSpPr>
          <p:cNvPr id="9" name="Google Shape;71;p6">
            <a:extLst>
              <a:ext uri="{FF2B5EF4-FFF2-40B4-BE49-F238E27FC236}">
                <a16:creationId xmlns:a16="http://schemas.microsoft.com/office/drawing/2014/main" id="{E0A5B459-4BFE-B7E5-95C7-14CBD04DE837}"/>
              </a:ext>
            </a:extLst>
          </p:cNvPr>
          <p:cNvSpPr txBox="1"/>
          <p:nvPr/>
        </p:nvSpPr>
        <p:spPr>
          <a:xfrm>
            <a:off x="431800" y="6115577"/>
            <a:ext cx="8280400" cy="276959"/>
          </a:xfrm>
          <a:prstGeom prst="rect">
            <a:avLst/>
          </a:prstGeom>
          <a:noFill/>
          <a:ln>
            <a:noFill/>
          </a:ln>
        </p:spPr>
        <p:txBody>
          <a:bodyPr spcFirstLastPara="1" wrap="square" lIns="0" tIns="45700" rIns="0" bIns="45700" anchor="t" anchorCtr="0">
            <a:spAutoFit/>
          </a:bodyPr>
          <a:lstStyle/>
          <a:p>
            <a:pPr lvl="0">
              <a:spcBef>
                <a:spcPts val="0"/>
              </a:spcBef>
              <a:spcAft>
                <a:spcPts val="0"/>
              </a:spcAft>
            </a:pPr>
            <a:r>
              <a:rPr lang="en-GB" sz="1200" baseline="30000" dirty="0">
                <a:solidFill>
                  <a:srgbClr val="262626"/>
                </a:solidFill>
                <a:latin typeface="Open Sans"/>
                <a:ea typeface="Open Sans"/>
                <a:cs typeface="Open Sans"/>
                <a:sym typeface="Open Sans"/>
              </a:rPr>
              <a:t>4</a:t>
            </a:r>
            <a:r>
              <a:rPr lang="en-GB" sz="1200" dirty="0">
                <a:solidFill>
                  <a:srgbClr val="262626"/>
                </a:solidFill>
                <a:latin typeface="Open Sans"/>
                <a:ea typeface="Open Sans"/>
                <a:cs typeface="Open Sans"/>
                <a:sym typeface="Open Sans"/>
              </a:rPr>
              <a:t> </a:t>
            </a:r>
            <a:r>
              <a:rPr lang="en-GB" sz="1200" u="sng" dirty="0">
                <a:solidFill>
                  <a:srgbClr val="AA851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Women’s Health Outcomes: Is There a Gender Gap? (House of Lords Library)</a:t>
            </a:r>
            <a:endParaRPr lang="en-GB" sz="1200" dirty="0">
              <a:solidFill>
                <a:srgbClr val="AA8517"/>
              </a:solidFill>
              <a:latin typeface="Open Sans"/>
              <a:ea typeface="Open Sans"/>
              <a:cs typeface="Open Sans"/>
              <a:sym typeface="Open Sans"/>
            </a:endParaRPr>
          </a:p>
        </p:txBody>
      </p:sp>
    </p:spTree>
    <p:extLst>
      <p:ext uri="{BB962C8B-B14F-4D97-AF65-F5344CB8AC3E}">
        <p14:creationId xmlns:p14="http://schemas.microsoft.com/office/powerpoint/2010/main" val="24925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4;p13">
            <a:extLst>
              <a:ext uri="{FF2B5EF4-FFF2-40B4-BE49-F238E27FC236}">
                <a16:creationId xmlns:a16="http://schemas.microsoft.com/office/drawing/2014/main" id="{006F33E6-7062-3647-9F4B-5647AA9A85BE}"/>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D3784"/>
                </a:solidFill>
                <a:latin typeface="Open Sans"/>
                <a:ea typeface="Open Sans"/>
                <a:cs typeface="Open Sans"/>
                <a:sym typeface="Open Sans"/>
              </a:rPr>
              <a:t>Sexual Orientation</a:t>
            </a:r>
            <a:endParaRPr sz="3600" b="1" dirty="0">
              <a:solidFill>
                <a:srgbClr val="DD3784"/>
              </a:solidFill>
              <a:latin typeface="Open Sans"/>
              <a:ea typeface="Open Sans"/>
              <a:cs typeface="Open Sans"/>
              <a:sym typeface="Open Sans"/>
            </a:endParaRPr>
          </a:p>
        </p:txBody>
      </p:sp>
      <p:sp>
        <p:nvSpPr>
          <p:cNvPr id="3" name="Google Shape;125;p13">
            <a:extLst>
              <a:ext uri="{FF2B5EF4-FFF2-40B4-BE49-F238E27FC236}">
                <a16:creationId xmlns:a16="http://schemas.microsoft.com/office/drawing/2014/main" id="{A988AB0F-D2DD-AF47-9F7D-08715D8D4D86}"/>
              </a:ext>
            </a:extLst>
          </p:cNvPr>
          <p:cNvSpPr txBox="1"/>
          <p:nvPr/>
        </p:nvSpPr>
        <p:spPr>
          <a:xfrm>
            <a:off x="431800" y="1387654"/>
            <a:ext cx="8394700" cy="4483238"/>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800"/>
              </a:spcAft>
              <a:buClr>
                <a:srgbClr val="262626"/>
              </a:buClr>
              <a:buSzPts val="1800"/>
              <a:buFont typeface="Open Sans"/>
              <a:buNone/>
            </a:pPr>
            <a:r>
              <a:rPr lang="en-GB" dirty="0">
                <a:solidFill>
                  <a:srgbClr val="262626"/>
                </a:solidFill>
                <a:latin typeface="Open Sans"/>
                <a:ea typeface="Open Sans"/>
                <a:cs typeface="Open Sans"/>
                <a:sym typeface="Open Sans"/>
              </a:rPr>
              <a:t>The Equality Act 2010 protects people against discrimination based on their </a:t>
            </a:r>
            <a:r>
              <a:rPr lang="en-GB" b="1" dirty="0">
                <a:solidFill>
                  <a:srgbClr val="262626"/>
                </a:solidFill>
                <a:latin typeface="Open Sans"/>
                <a:ea typeface="Open Sans"/>
                <a:cs typeface="Open Sans"/>
                <a:sym typeface="Open Sans"/>
              </a:rPr>
              <a:t>sexual orientation</a:t>
            </a:r>
            <a:r>
              <a:rPr lang="en-GB" dirty="0">
                <a:solidFill>
                  <a:srgbClr val="262626"/>
                </a:solidFill>
                <a:latin typeface="Open Sans"/>
                <a:ea typeface="Open Sans"/>
                <a:cs typeface="Open Sans"/>
                <a:sym typeface="Open Sans"/>
              </a:rPr>
              <a:t>.</a:t>
            </a:r>
            <a:endParaRPr lang="en-GB" dirty="0">
              <a:solidFill>
                <a:schemeClr val="dk1"/>
              </a:solidFill>
              <a:latin typeface="Calibri"/>
              <a:ea typeface="Open Sans"/>
              <a:cs typeface="Calibri"/>
              <a:sym typeface="Calibri"/>
            </a:endParaRPr>
          </a:p>
          <a:p>
            <a:pPr marL="0" marR="0" lvl="0" indent="0" algn="l" rtl="0">
              <a:spcBef>
                <a:spcPts val="0"/>
              </a:spcBef>
              <a:spcAft>
                <a:spcPts val="800"/>
              </a:spcAft>
              <a:buClr>
                <a:srgbClr val="262626"/>
              </a:buClr>
              <a:buSzPts val="1800"/>
              <a:buFont typeface="Open Sans"/>
              <a:buNone/>
            </a:pPr>
            <a:r>
              <a:rPr lang="en-GB" b="1" dirty="0">
                <a:solidFill>
                  <a:srgbClr val="DD3784"/>
                </a:solidFill>
                <a:latin typeface="Open Sans"/>
                <a:ea typeface="Open Sans"/>
                <a:cs typeface="Open Sans"/>
                <a:sym typeface="Open Sans"/>
              </a:rPr>
              <a:t>Homophobia</a:t>
            </a:r>
            <a:r>
              <a:rPr lang="en-GB" b="1" dirty="0">
                <a:solidFill>
                  <a:srgbClr val="262626"/>
                </a:solidFill>
                <a:latin typeface="Open Sans"/>
                <a:ea typeface="Open Sans"/>
                <a:cs typeface="Open Sans"/>
                <a:sym typeface="Open Sans"/>
              </a:rPr>
              <a:t> </a:t>
            </a:r>
            <a:r>
              <a:rPr lang="en-GB" dirty="0">
                <a:solidFill>
                  <a:schemeClr val="dk1"/>
                </a:solidFill>
                <a:latin typeface="Open Sans"/>
                <a:ea typeface="Open Sans"/>
                <a:cs typeface="Open Sans"/>
                <a:sym typeface="Open Sans"/>
              </a:rPr>
              <a:t>is a</a:t>
            </a:r>
            <a:r>
              <a:rPr lang="en-GB" dirty="0">
                <a:solidFill>
                  <a:srgbClr val="000000"/>
                </a:solidFill>
                <a:latin typeface="Open Sans"/>
                <a:ea typeface="Open Sans"/>
                <a:cs typeface="Open Sans"/>
                <a:sym typeface="Open Sans"/>
              </a:rPr>
              <a:t>n umbrella term for prejudice and discrimination against people who identify as or are perceived to be LGBT. It also more specifically refers to prejudice and discrimination against people who identify as or are perceived to be gay. It is typically based on irrational hatred, intolerance and fear of people who identify as LGBT.</a:t>
            </a:r>
            <a:endParaRPr lang="en-GB" dirty="0">
              <a:sym typeface="Open Sans"/>
            </a:endParaRPr>
          </a:p>
          <a:p>
            <a:pPr marL="0" marR="0" lvl="0" indent="0" algn="l" rtl="0">
              <a:spcBef>
                <a:spcPts val="0"/>
              </a:spcBef>
              <a:spcAft>
                <a:spcPts val="800"/>
              </a:spcAft>
              <a:buClr>
                <a:srgbClr val="262626"/>
              </a:buClr>
              <a:buSzPts val="1800"/>
              <a:buFont typeface="Open Sans"/>
              <a:buNone/>
            </a:pPr>
            <a:r>
              <a:rPr lang="en-GB" b="1" dirty="0">
                <a:solidFill>
                  <a:srgbClr val="DD3784"/>
                </a:solidFill>
                <a:latin typeface="Open Sans"/>
                <a:ea typeface="Open Sans"/>
                <a:cs typeface="Open Sans"/>
                <a:sym typeface="Open Sans"/>
              </a:rPr>
              <a:t>Biphobia</a:t>
            </a:r>
            <a:r>
              <a:rPr lang="en-GB" b="1" dirty="0">
                <a:solidFill>
                  <a:srgbClr val="262626"/>
                </a:solidFill>
                <a:latin typeface="Open Sans"/>
                <a:ea typeface="Open Sans"/>
                <a:cs typeface="Open Sans"/>
                <a:sym typeface="Open Sans"/>
              </a:rPr>
              <a:t> </a:t>
            </a:r>
            <a:r>
              <a:rPr lang="en-GB" dirty="0">
                <a:solidFill>
                  <a:srgbClr val="000000"/>
                </a:solidFill>
                <a:latin typeface="Open Sans"/>
                <a:ea typeface="Open Sans"/>
                <a:cs typeface="Open Sans"/>
                <a:sym typeface="Open Sans"/>
              </a:rPr>
              <a:t>is prejudice and discrimination against people who identify as or   are perceived to be bisexual. It is typically based on irrational hatred, intolerance and fear.</a:t>
            </a:r>
          </a:p>
          <a:p>
            <a:pPr marL="0" marR="0" lvl="0" indent="0" algn="l" rtl="0">
              <a:spcBef>
                <a:spcPts val="0"/>
              </a:spcBef>
              <a:spcAft>
                <a:spcPts val="800"/>
              </a:spcAft>
              <a:buClr>
                <a:srgbClr val="262626"/>
              </a:buClr>
              <a:buSzPts val="1800"/>
              <a:buFont typeface="Open Sans"/>
              <a:buNone/>
            </a:pPr>
            <a:r>
              <a:rPr lang="en-GB" dirty="0">
                <a:solidFill>
                  <a:srgbClr val="262626"/>
                </a:solidFill>
                <a:latin typeface="Open Sans"/>
                <a:ea typeface="Open Sans"/>
                <a:cs typeface="Open Sans"/>
                <a:sym typeface="Open Sans"/>
              </a:rPr>
              <a:t>Statistics show that 21% of LGBT people have experienced a hate crime or incident due to their sexual orientation and/or gender identity in the last year.</a:t>
            </a:r>
            <a:r>
              <a:rPr lang="en-GB" baseline="30000" dirty="0">
                <a:solidFill>
                  <a:srgbClr val="262626"/>
                </a:solidFill>
                <a:latin typeface="Open Sans"/>
                <a:ea typeface="Open Sans"/>
                <a:cs typeface="Open Sans"/>
                <a:sym typeface="Open Sans"/>
              </a:rPr>
              <a:t> 5</a:t>
            </a:r>
            <a:r>
              <a:rPr lang="en-GB" dirty="0">
                <a:solidFill>
                  <a:srgbClr val="262626"/>
                </a:solidFill>
                <a:latin typeface="Open Sans"/>
                <a:ea typeface="Open Sans"/>
                <a:cs typeface="Open Sans"/>
                <a:sym typeface="Open Sans"/>
              </a:rPr>
              <a:t> </a:t>
            </a:r>
          </a:p>
          <a:p>
            <a:pPr marL="0" marR="0" lvl="0" indent="0" algn="l" rtl="0">
              <a:spcBef>
                <a:spcPts val="0"/>
              </a:spcBef>
              <a:spcAft>
                <a:spcPts val="800"/>
              </a:spcAft>
              <a:buClr>
                <a:srgbClr val="262626"/>
              </a:buClr>
              <a:buSzPts val="1800"/>
              <a:buFont typeface="Open Sans"/>
              <a:buNone/>
            </a:pPr>
            <a:r>
              <a:rPr lang="en-GB" dirty="0">
                <a:solidFill>
                  <a:srgbClr val="262626"/>
                </a:solidFill>
                <a:latin typeface="Open Sans"/>
                <a:ea typeface="Open Sans"/>
                <a:cs typeface="Open Sans"/>
                <a:sym typeface="Open Sans"/>
              </a:rPr>
              <a:t>36% of LGBT people say that they do not feel comfortable walking down the street holding their partner’s hand. This increases to 58% for gay men.</a:t>
            </a:r>
            <a:endParaRPr lang="en-GB" dirty="0"/>
          </a:p>
        </p:txBody>
      </p:sp>
      <p:sp>
        <p:nvSpPr>
          <p:cNvPr id="7" name="Google Shape;71;p6">
            <a:extLst>
              <a:ext uri="{FF2B5EF4-FFF2-40B4-BE49-F238E27FC236}">
                <a16:creationId xmlns:a16="http://schemas.microsoft.com/office/drawing/2014/main" id="{25CFF384-06F7-547B-B222-7F0D20B025AA}"/>
              </a:ext>
            </a:extLst>
          </p:cNvPr>
          <p:cNvSpPr txBox="1"/>
          <p:nvPr/>
        </p:nvSpPr>
        <p:spPr>
          <a:xfrm>
            <a:off x="431800" y="6103520"/>
            <a:ext cx="8280400" cy="276959"/>
          </a:xfrm>
          <a:prstGeom prst="rect">
            <a:avLst/>
          </a:prstGeom>
          <a:noFill/>
          <a:ln>
            <a:noFill/>
          </a:ln>
        </p:spPr>
        <p:txBody>
          <a:bodyPr spcFirstLastPara="1" wrap="square" lIns="0" tIns="45700" rIns="0" bIns="45700" anchor="t" anchorCtr="0">
            <a:spAutoFit/>
          </a:bodyPr>
          <a:lstStyle/>
          <a:p>
            <a:pPr lvl="0">
              <a:spcBef>
                <a:spcPts val="0"/>
              </a:spcBef>
              <a:spcAft>
                <a:spcPts val="0"/>
              </a:spcAft>
            </a:pPr>
            <a:r>
              <a:rPr lang="en-GB" sz="1200" baseline="30000" dirty="0">
                <a:solidFill>
                  <a:srgbClr val="262626"/>
                </a:solidFill>
                <a:latin typeface="Open Sans"/>
                <a:ea typeface="Open Sans"/>
                <a:cs typeface="Open Sans"/>
                <a:sym typeface="Open Sans"/>
              </a:rPr>
              <a:t>5</a:t>
            </a:r>
            <a:r>
              <a:rPr lang="en-GB" sz="1200" dirty="0">
                <a:solidFill>
                  <a:srgbClr val="262626"/>
                </a:solidFill>
                <a:latin typeface="Open Sans"/>
                <a:ea typeface="Open Sans"/>
                <a:cs typeface="Open Sans"/>
                <a:sym typeface="Open Sans"/>
              </a:rPr>
              <a:t> </a:t>
            </a:r>
            <a:r>
              <a:rPr lang="en-GB" sz="1200" u="sng" dirty="0">
                <a:solidFill>
                  <a:srgbClr val="DD3784"/>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LGBT in Britain - Hate Crime and Discrimination (Stonewall)</a:t>
            </a:r>
            <a:endParaRPr lang="en-GB" sz="1200" dirty="0">
              <a:solidFill>
                <a:srgbClr val="DD3784"/>
              </a:solidFill>
              <a:latin typeface="Open Sans"/>
              <a:ea typeface="Open Sans"/>
              <a:cs typeface="Open Sans"/>
              <a:sym typeface="Open Sans"/>
            </a:endParaRPr>
          </a:p>
        </p:txBody>
      </p:sp>
    </p:spTree>
    <p:extLst>
      <p:ext uri="{BB962C8B-B14F-4D97-AF65-F5344CB8AC3E}">
        <p14:creationId xmlns:p14="http://schemas.microsoft.com/office/powerpoint/2010/main" val="411554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1;p14">
            <a:extLst>
              <a:ext uri="{FF2B5EF4-FFF2-40B4-BE49-F238E27FC236}">
                <a16:creationId xmlns:a16="http://schemas.microsoft.com/office/drawing/2014/main" id="{E5D537BC-6C77-CD4D-A0DA-F2FE2B19DEA1}"/>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AA8517"/>
                </a:solidFill>
                <a:latin typeface="Open Sans"/>
                <a:ea typeface="Open Sans"/>
                <a:cs typeface="Open Sans"/>
                <a:sym typeface="Open Sans"/>
              </a:rPr>
              <a:t>Gender Reassignment</a:t>
            </a:r>
            <a:endParaRPr sz="3600" b="1" dirty="0">
              <a:solidFill>
                <a:srgbClr val="AA8517"/>
              </a:solidFill>
              <a:latin typeface="Open Sans"/>
              <a:ea typeface="Open Sans"/>
              <a:cs typeface="Open Sans"/>
              <a:sym typeface="Open Sans"/>
            </a:endParaRPr>
          </a:p>
        </p:txBody>
      </p:sp>
      <p:sp>
        <p:nvSpPr>
          <p:cNvPr id="3" name="Google Shape;132;p14">
            <a:extLst>
              <a:ext uri="{FF2B5EF4-FFF2-40B4-BE49-F238E27FC236}">
                <a16:creationId xmlns:a16="http://schemas.microsoft.com/office/drawing/2014/main" id="{FADD793C-04E9-5544-8D0C-39001ED2D13F}"/>
              </a:ext>
            </a:extLst>
          </p:cNvPr>
          <p:cNvSpPr txBox="1"/>
          <p:nvPr/>
        </p:nvSpPr>
        <p:spPr>
          <a:xfrm>
            <a:off x="431800" y="1387654"/>
            <a:ext cx="8280400" cy="4585830"/>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The Equality Act 2010 protects people against discrimination based on </a:t>
            </a:r>
            <a:r>
              <a:rPr lang="en-GB" sz="1800" b="1" dirty="0">
                <a:solidFill>
                  <a:srgbClr val="262626"/>
                </a:solidFill>
                <a:latin typeface="Open Sans"/>
                <a:ea typeface="Open Sans"/>
                <a:cs typeface="Open Sans"/>
                <a:sym typeface="Open Sans"/>
              </a:rPr>
              <a:t>gender reassignment</a:t>
            </a:r>
            <a:r>
              <a:rPr lang="en-GB" sz="1800" dirty="0">
                <a:solidFill>
                  <a:srgbClr val="262626"/>
                </a:solidFill>
                <a:latin typeface="Open Sans"/>
                <a:ea typeface="Open Sans"/>
                <a:cs typeface="Open Sans"/>
                <a:sym typeface="Open Sans"/>
              </a:rPr>
              <a:t>. </a:t>
            </a:r>
            <a:endParaRPr dirty="0"/>
          </a:p>
          <a:p>
            <a:pPr lvl="0">
              <a:spcBef>
                <a:spcPts val="1200"/>
              </a:spcBef>
              <a:spcAft>
                <a:spcPts val="0"/>
              </a:spcAft>
              <a:buClr>
                <a:srgbClr val="262626"/>
              </a:buClr>
              <a:buSzPts val="1800"/>
            </a:pPr>
            <a:r>
              <a:rPr lang="en-GB" sz="1800" b="1" dirty="0">
                <a:solidFill>
                  <a:srgbClr val="AA8517"/>
                </a:solidFill>
                <a:latin typeface="Open Sans"/>
                <a:ea typeface="Open Sans"/>
                <a:cs typeface="Open Sans"/>
                <a:sym typeface="Open Sans"/>
              </a:rPr>
              <a:t>Transphobia</a:t>
            </a:r>
            <a:r>
              <a:rPr lang="en-GB" sz="1800" dirty="0">
                <a:solidFill>
                  <a:srgbClr val="262626"/>
                </a:solidFill>
                <a:latin typeface="Open Sans"/>
                <a:ea typeface="Open Sans"/>
                <a:cs typeface="Open Sans"/>
                <a:sym typeface="Open Sans"/>
              </a:rPr>
              <a:t> is prejudice and discrimination against people </a:t>
            </a:r>
            <a:r>
              <a:rPr lang="en-GB" dirty="0">
                <a:solidFill>
                  <a:srgbClr val="262626"/>
                </a:solidFill>
                <a:latin typeface="Open Sans"/>
                <a:ea typeface="Open Sans"/>
                <a:cs typeface="Open Sans"/>
                <a:sym typeface="Open Sans"/>
              </a:rPr>
              <a:t>who identify as or are perceived to be transgender. </a:t>
            </a:r>
            <a:r>
              <a:rPr lang="en-GB" sz="1800" dirty="0">
                <a:solidFill>
                  <a:srgbClr val="262626"/>
                </a:solidFill>
                <a:latin typeface="Open Sans"/>
                <a:ea typeface="Open Sans"/>
                <a:cs typeface="Open Sans"/>
                <a:sym typeface="Open Sans"/>
              </a:rPr>
              <a:t>It is typically based on irrational hatred, intolerance and fear.</a:t>
            </a:r>
            <a:endParaRPr dirty="0"/>
          </a:p>
          <a:p>
            <a:pPr lvl="0">
              <a:spcBef>
                <a:spcPts val="1200"/>
              </a:spcBef>
              <a:spcAft>
                <a:spcPts val="0"/>
              </a:spcAft>
              <a:buClr>
                <a:srgbClr val="262626"/>
              </a:buClr>
              <a:buSzPts val="1800"/>
            </a:pPr>
            <a:r>
              <a:rPr lang="en-GB" dirty="0">
                <a:solidFill>
                  <a:srgbClr val="262626"/>
                </a:solidFill>
                <a:latin typeface="Open Sans"/>
                <a:ea typeface="Open Sans"/>
                <a:cs typeface="Open Sans"/>
                <a:sym typeface="Open Sans"/>
              </a:rPr>
              <a:t>A person whose gender identity does not align with the sex they were registered with at birth may identify as transgender or trans.</a:t>
            </a:r>
          </a:p>
          <a:p>
            <a:pPr lvl="0">
              <a:spcBef>
                <a:spcPts val="1200"/>
              </a:spcBef>
              <a:spcAft>
                <a:spcPts val="0"/>
              </a:spcAft>
              <a:buClr>
                <a:srgbClr val="262626"/>
              </a:buClr>
              <a:buSzPts val="1800"/>
            </a:pPr>
            <a:r>
              <a:rPr lang="en-GB" dirty="0">
                <a:solidFill>
                  <a:srgbClr val="262626"/>
                </a:solidFill>
                <a:latin typeface="Open Sans"/>
                <a:ea typeface="Open Sans"/>
                <a:cs typeface="Open Sans"/>
                <a:sym typeface="Open Sans"/>
              </a:rPr>
              <a:t>Gender </a:t>
            </a:r>
            <a:r>
              <a:rPr lang="en-GB" sz="1800" dirty="0">
                <a:solidFill>
                  <a:srgbClr val="262626"/>
                </a:solidFill>
                <a:latin typeface="Open Sans"/>
                <a:ea typeface="Open Sans"/>
                <a:cs typeface="Open Sans"/>
                <a:sym typeface="Open Sans"/>
              </a:rPr>
              <a:t>reassignment is a personal process. Although some trans people do choose to take hormones or undergo surgery, all trans people are protected by the Equality Act, regardless of medical processes that they may or may not undergo. </a:t>
            </a:r>
          </a:p>
          <a:p>
            <a:pPr>
              <a:spcBef>
                <a:spcPts val="1200"/>
              </a:spcBef>
              <a:spcAft>
                <a:spcPts val="0"/>
              </a:spcAft>
              <a:buClr>
                <a:srgbClr val="262626"/>
              </a:buClr>
              <a:buSzPts val="1800"/>
            </a:pPr>
            <a:r>
              <a:rPr lang="en-GB" dirty="0">
                <a:solidFill>
                  <a:srgbClr val="262626"/>
                </a:solidFill>
                <a:latin typeface="Open Sans"/>
                <a:ea typeface="Open Sans"/>
                <a:cs typeface="Open Sans"/>
                <a:sym typeface="Open Sans"/>
              </a:rPr>
              <a:t>Statistics show that 25% of trans people have experienced homelessness at some point in their life, and that 41% have experienced a hate crime or incident because of their gender identity in the last year.</a:t>
            </a:r>
            <a:r>
              <a:rPr lang="en-GB" baseline="30000" dirty="0">
                <a:solidFill>
                  <a:srgbClr val="262626"/>
                </a:solidFill>
                <a:latin typeface="Open Sans"/>
                <a:ea typeface="Open Sans"/>
                <a:cs typeface="Open Sans"/>
                <a:sym typeface="Open Sans"/>
              </a:rPr>
              <a:t>6</a:t>
            </a:r>
            <a:r>
              <a:rPr lang="en-GB" dirty="0">
                <a:solidFill>
                  <a:srgbClr val="262626"/>
                </a:solidFill>
                <a:latin typeface="Open Sans"/>
                <a:ea typeface="Open Sans"/>
                <a:cs typeface="Open Sans"/>
                <a:sym typeface="Open Sans"/>
              </a:rPr>
              <a:t> </a:t>
            </a:r>
            <a:endParaRPr lang="en-GB" dirty="0">
              <a:solidFill>
                <a:schemeClr val="dk1"/>
              </a:solidFill>
              <a:latin typeface="Calibri"/>
              <a:ea typeface="Calibri"/>
              <a:cs typeface="Calibri"/>
              <a:sym typeface="Calibri"/>
            </a:endParaRPr>
          </a:p>
        </p:txBody>
      </p:sp>
      <p:sp>
        <p:nvSpPr>
          <p:cNvPr id="6" name="Google Shape;71;p6">
            <a:extLst>
              <a:ext uri="{FF2B5EF4-FFF2-40B4-BE49-F238E27FC236}">
                <a16:creationId xmlns:a16="http://schemas.microsoft.com/office/drawing/2014/main" id="{744FD597-5878-5003-4FC4-7FE0881A8DB5}"/>
              </a:ext>
            </a:extLst>
          </p:cNvPr>
          <p:cNvSpPr txBox="1"/>
          <p:nvPr/>
        </p:nvSpPr>
        <p:spPr>
          <a:xfrm>
            <a:off x="431800" y="6122194"/>
            <a:ext cx="8280400" cy="276959"/>
          </a:xfrm>
          <a:prstGeom prst="rect">
            <a:avLst/>
          </a:prstGeom>
          <a:noFill/>
          <a:ln>
            <a:noFill/>
          </a:ln>
        </p:spPr>
        <p:txBody>
          <a:bodyPr spcFirstLastPara="1" wrap="square" lIns="0" tIns="45700" rIns="0" bIns="45700" anchor="t" anchorCtr="0">
            <a:spAutoFit/>
          </a:bodyPr>
          <a:lstStyle/>
          <a:p>
            <a:pPr lvl="0">
              <a:spcBef>
                <a:spcPts val="0"/>
              </a:spcBef>
              <a:spcAft>
                <a:spcPts val="0"/>
              </a:spcAft>
            </a:pPr>
            <a:r>
              <a:rPr lang="en-GB" sz="1200" baseline="30000" dirty="0">
                <a:solidFill>
                  <a:srgbClr val="262626"/>
                </a:solidFill>
                <a:latin typeface="Open Sans"/>
                <a:ea typeface="Open Sans"/>
                <a:cs typeface="Open Sans"/>
                <a:sym typeface="Open Sans"/>
              </a:rPr>
              <a:t>6</a:t>
            </a:r>
            <a:r>
              <a:rPr lang="en-GB" sz="1200" dirty="0">
                <a:solidFill>
                  <a:srgbClr val="262626"/>
                </a:solidFill>
                <a:latin typeface="Open Sans"/>
                <a:ea typeface="Open Sans"/>
                <a:cs typeface="Open Sans"/>
                <a:sym typeface="Open Sans"/>
              </a:rPr>
              <a:t> </a:t>
            </a:r>
            <a:r>
              <a:rPr lang="en-GB" sz="1200" u="sng" dirty="0">
                <a:solidFill>
                  <a:srgbClr val="AA851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LGBT in Britain – Trans Report (Stonewall</a:t>
            </a:r>
            <a:r>
              <a:rPr lang="en-GB" sz="1200" u="sng" dirty="0">
                <a:solidFill>
                  <a:srgbClr val="AA851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t>
            </a:r>
            <a:endParaRPr lang="en-GB" sz="1200" dirty="0">
              <a:solidFill>
                <a:srgbClr val="AA8517"/>
              </a:solidFill>
              <a:latin typeface="Open Sans"/>
              <a:ea typeface="Open Sans"/>
              <a:cs typeface="Open Sans"/>
              <a:sym typeface="Open Sans"/>
            </a:endParaRPr>
          </a:p>
        </p:txBody>
      </p:sp>
    </p:spTree>
    <p:extLst>
      <p:ext uri="{BB962C8B-B14F-4D97-AF65-F5344CB8AC3E}">
        <p14:creationId xmlns:p14="http://schemas.microsoft.com/office/powerpoint/2010/main" val="186842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8;p15">
            <a:extLst>
              <a:ext uri="{FF2B5EF4-FFF2-40B4-BE49-F238E27FC236}">
                <a16:creationId xmlns:a16="http://schemas.microsoft.com/office/drawing/2014/main" id="{EC165B6B-A2E8-0C45-908D-ED471F7A2BE2}"/>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D3784"/>
                </a:solidFill>
                <a:latin typeface="Open Sans"/>
                <a:ea typeface="Open Sans"/>
                <a:cs typeface="Open Sans"/>
                <a:sym typeface="Open Sans"/>
              </a:rPr>
              <a:t>Age</a:t>
            </a:r>
            <a:endParaRPr sz="3600" b="1" dirty="0">
              <a:solidFill>
                <a:srgbClr val="DD3784"/>
              </a:solidFill>
              <a:latin typeface="Open Sans"/>
              <a:ea typeface="Open Sans"/>
              <a:cs typeface="Open Sans"/>
              <a:sym typeface="Open Sans"/>
            </a:endParaRPr>
          </a:p>
        </p:txBody>
      </p:sp>
      <p:sp>
        <p:nvSpPr>
          <p:cNvPr id="3" name="Google Shape;139;p15">
            <a:extLst>
              <a:ext uri="{FF2B5EF4-FFF2-40B4-BE49-F238E27FC236}">
                <a16:creationId xmlns:a16="http://schemas.microsoft.com/office/drawing/2014/main" id="{DD64BFFF-3624-8248-9109-BDEFDBF847E3}"/>
              </a:ext>
            </a:extLst>
          </p:cNvPr>
          <p:cNvSpPr txBox="1"/>
          <p:nvPr/>
        </p:nvSpPr>
        <p:spPr>
          <a:xfrm>
            <a:off x="431799" y="1387654"/>
            <a:ext cx="8237621" cy="4462760"/>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The Equality Act 2010 protects people against discrimination based on their </a:t>
            </a:r>
            <a:r>
              <a:rPr lang="en-GB" sz="1800" b="1" dirty="0">
                <a:solidFill>
                  <a:srgbClr val="262626"/>
                </a:solidFill>
                <a:latin typeface="Open Sans"/>
                <a:ea typeface="Open Sans"/>
                <a:cs typeface="Open Sans"/>
                <a:sym typeface="Open Sans"/>
              </a:rPr>
              <a:t>age</a:t>
            </a:r>
            <a:r>
              <a:rPr lang="en-GB" sz="1800" dirty="0">
                <a:solidFill>
                  <a:srgbClr val="262626"/>
                </a:solidFill>
                <a:latin typeface="Open Sans"/>
                <a:ea typeface="Open Sans"/>
                <a:cs typeface="Open Sans"/>
                <a:sym typeface="Open Sans"/>
              </a:rPr>
              <a:t>. </a:t>
            </a:r>
            <a:endParaRPr dirty="0"/>
          </a:p>
          <a:p>
            <a:pPr marL="0" marR="0" lvl="0" indent="0" algn="l" rtl="0">
              <a:spcBef>
                <a:spcPts val="120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Discrimination against people based on their age can be referred to as </a:t>
            </a:r>
            <a:r>
              <a:rPr lang="en-GB" sz="1800" b="1" dirty="0">
                <a:solidFill>
                  <a:srgbClr val="DD3784"/>
                </a:solidFill>
                <a:latin typeface="Open Sans"/>
                <a:ea typeface="Open Sans"/>
                <a:cs typeface="Open Sans"/>
                <a:sym typeface="Open Sans"/>
              </a:rPr>
              <a:t>ageism</a:t>
            </a:r>
            <a:r>
              <a:rPr lang="en-GB" sz="1800" dirty="0">
                <a:solidFill>
                  <a:srgbClr val="262626"/>
                </a:solidFill>
                <a:latin typeface="Open Sans"/>
                <a:ea typeface="Open Sans"/>
                <a:cs typeface="Open Sans"/>
                <a:sym typeface="Open Sans"/>
              </a:rPr>
              <a:t>.</a:t>
            </a:r>
            <a:r>
              <a:rPr lang="en-GB" sz="1800" b="1" dirty="0">
                <a:solidFill>
                  <a:srgbClr val="262626"/>
                </a:solidFill>
                <a:latin typeface="Open Sans"/>
                <a:ea typeface="Open Sans"/>
                <a:cs typeface="Open Sans"/>
                <a:sym typeface="Open Sans"/>
              </a:rPr>
              <a:t> </a:t>
            </a:r>
            <a:endParaRPr dirty="0"/>
          </a:p>
          <a:p>
            <a:pPr marL="0" marR="0" lvl="0" indent="0" algn="l" rtl="0">
              <a:spcBef>
                <a:spcPts val="120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There are some exceptions to the Equality Act 2010 with regards to age discrimination:</a:t>
            </a:r>
            <a:endParaRPr sz="1800" dirty="0">
              <a:solidFill>
                <a:schemeClr val="dk1"/>
              </a:solidFill>
              <a:latin typeface="Open Sans"/>
              <a:ea typeface="Open Sans"/>
              <a:cs typeface="Open Sans"/>
              <a:sym typeface="Open Sans"/>
            </a:endParaRPr>
          </a:p>
          <a:p>
            <a:pPr marL="285750" marR="0" lvl="0" indent="-285750" algn="l" rtl="0">
              <a:spcBef>
                <a:spcPts val="1200"/>
              </a:spcBef>
              <a:spcAft>
                <a:spcPts val="0"/>
              </a:spcAft>
              <a:buClr>
                <a:srgbClr val="262626"/>
              </a:buClr>
              <a:buSzPts val="1800"/>
              <a:buFont typeface="Arial"/>
              <a:buChar char="•"/>
            </a:pPr>
            <a:r>
              <a:rPr lang="en-GB" sz="1800" dirty="0">
                <a:solidFill>
                  <a:srgbClr val="262626"/>
                </a:solidFill>
                <a:latin typeface="Open Sans"/>
                <a:ea typeface="Open Sans"/>
                <a:cs typeface="Open Sans"/>
                <a:sym typeface="Open Sans"/>
              </a:rPr>
              <a:t>Age as a protected characteristic does not apply to students in school settings. </a:t>
            </a:r>
            <a:endParaRPr dirty="0"/>
          </a:p>
          <a:p>
            <a:pPr marL="285750" marR="0" lvl="0" indent="-285750" algn="l" rtl="0">
              <a:spcBef>
                <a:spcPts val="1200"/>
              </a:spcBef>
              <a:spcAft>
                <a:spcPts val="0"/>
              </a:spcAft>
              <a:buClr>
                <a:srgbClr val="262626"/>
              </a:buClr>
              <a:buSzPts val="1800"/>
              <a:buFont typeface="Arial"/>
              <a:buChar char="•"/>
            </a:pPr>
            <a:r>
              <a:rPr lang="en-GB" sz="1800" dirty="0">
                <a:solidFill>
                  <a:srgbClr val="262626"/>
                </a:solidFill>
                <a:latin typeface="Open Sans"/>
                <a:ea typeface="Open Sans"/>
                <a:cs typeface="Open Sans"/>
                <a:sym typeface="Open Sans"/>
              </a:rPr>
              <a:t>Direct age discrimination is permitted if there is a good reason, for example somebody that is 15 being refused a job that involves driving. </a:t>
            </a:r>
            <a:endParaRPr dirty="0"/>
          </a:p>
          <a:p>
            <a:pPr marL="285750" marR="0" lvl="0" indent="-285750" algn="l" rtl="0">
              <a:spcBef>
                <a:spcPts val="1200"/>
              </a:spcBef>
              <a:spcAft>
                <a:spcPts val="0"/>
              </a:spcAft>
              <a:buClr>
                <a:srgbClr val="262626"/>
              </a:buClr>
              <a:buSzPts val="1800"/>
              <a:buFont typeface="Arial"/>
              <a:buChar char="•"/>
            </a:pPr>
            <a:r>
              <a:rPr lang="en-GB" sz="1800" dirty="0">
                <a:solidFill>
                  <a:srgbClr val="262626"/>
                </a:solidFill>
                <a:latin typeface="Open Sans"/>
                <a:ea typeface="Open Sans"/>
                <a:cs typeface="Open Sans"/>
                <a:sym typeface="Open Sans"/>
              </a:rPr>
              <a:t>Age restrictions supported by the law are permitted, such as the legal drinking age, age of consent and age restrictions on certain material or products.  </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311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44;p16">
            <a:extLst>
              <a:ext uri="{FF2B5EF4-FFF2-40B4-BE49-F238E27FC236}">
                <a16:creationId xmlns:a16="http://schemas.microsoft.com/office/drawing/2014/main" id="{7179F8A3-9DDC-9B45-9040-892A0EC74423}"/>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AA8517"/>
                </a:solidFill>
                <a:latin typeface="Open Sans"/>
                <a:ea typeface="Open Sans"/>
                <a:cs typeface="Open Sans"/>
                <a:sym typeface="Open Sans"/>
              </a:rPr>
              <a:t>Marriage and Civil Partnership</a:t>
            </a:r>
            <a:endParaRPr sz="3600" b="1" dirty="0">
              <a:solidFill>
                <a:srgbClr val="AA8517"/>
              </a:solidFill>
              <a:latin typeface="Open Sans"/>
              <a:ea typeface="Open Sans"/>
              <a:cs typeface="Open Sans"/>
              <a:sym typeface="Open Sans"/>
            </a:endParaRPr>
          </a:p>
        </p:txBody>
      </p:sp>
      <p:sp>
        <p:nvSpPr>
          <p:cNvPr id="3" name="Google Shape;145;p16">
            <a:extLst>
              <a:ext uri="{FF2B5EF4-FFF2-40B4-BE49-F238E27FC236}">
                <a16:creationId xmlns:a16="http://schemas.microsoft.com/office/drawing/2014/main" id="{8F2EB089-4100-CA42-8CFF-DCC789047771}"/>
              </a:ext>
            </a:extLst>
          </p:cNvPr>
          <p:cNvSpPr txBox="1"/>
          <p:nvPr/>
        </p:nvSpPr>
        <p:spPr>
          <a:xfrm>
            <a:off x="431799" y="1387654"/>
            <a:ext cx="8280401" cy="3354765"/>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The Equality Act 2010 protects people against discrimination because they are </a:t>
            </a:r>
            <a:r>
              <a:rPr lang="en-GB" sz="1800" b="1" dirty="0">
                <a:solidFill>
                  <a:srgbClr val="262626"/>
                </a:solidFill>
                <a:latin typeface="Open Sans"/>
                <a:ea typeface="Open Sans"/>
                <a:cs typeface="Open Sans"/>
                <a:sym typeface="Open Sans"/>
              </a:rPr>
              <a:t>married </a:t>
            </a:r>
            <a:r>
              <a:rPr lang="en-GB" sz="1800" dirty="0">
                <a:solidFill>
                  <a:srgbClr val="262626"/>
                </a:solidFill>
                <a:latin typeface="Open Sans"/>
                <a:ea typeface="Open Sans"/>
                <a:cs typeface="Open Sans"/>
                <a:sym typeface="Open Sans"/>
              </a:rPr>
              <a:t>or in a </a:t>
            </a:r>
            <a:r>
              <a:rPr lang="en-GB" sz="1800" b="1" dirty="0">
                <a:solidFill>
                  <a:srgbClr val="262626"/>
                </a:solidFill>
                <a:latin typeface="Open Sans"/>
                <a:ea typeface="Open Sans"/>
                <a:cs typeface="Open Sans"/>
                <a:sym typeface="Open Sans"/>
              </a:rPr>
              <a:t>civil partnership</a:t>
            </a:r>
            <a:r>
              <a:rPr lang="en-GB" sz="1800" dirty="0">
                <a:solidFill>
                  <a:srgbClr val="262626"/>
                </a:solidFill>
                <a:latin typeface="Open Sans"/>
                <a:ea typeface="Open Sans"/>
                <a:cs typeface="Open Sans"/>
                <a:sym typeface="Open Sans"/>
              </a:rPr>
              <a:t>. </a:t>
            </a:r>
            <a:endParaRPr dirty="0"/>
          </a:p>
          <a:p>
            <a:pPr marL="0" marR="0" lvl="0" indent="0" algn="l" rtl="0">
              <a:spcBef>
                <a:spcPts val="120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It protects people with a formal legal partnership with someone either of the same sex or opposite sex.</a:t>
            </a:r>
            <a:endParaRPr dirty="0"/>
          </a:p>
          <a:p>
            <a:pPr marL="0" marR="0" lvl="0" indent="0" algn="l" rtl="0">
              <a:spcBef>
                <a:spcPts val="120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The Equality Act 2010 does not protect people against discrimination on the basis of their relationship status if:</a:t>
            </a:r>
            <a:endParaRPr dirty="0"/>
          </a:p>
          <a:p>
            <a:pPr marL="285750" marR="0" lvl="0" indent="-285750" algn="l" rtl="0">
              <a:spcBef>
                <a:spcPts val="1200"/>
              </a:spcBef>
              <a:spcAft>
                <a:spcPts val="0"/>
              </a:spcAft>
              <a:buClr>
                <a:srgbClr val="262626"/>
              </a:buClr>
              <a:buSzPts val="1800"/>
              <a:buFont typeface="Arial"/>
              <a:buChar char="•"/>
            </a:pPr>
            <a:r>
              <a:rPr lang="en-GB" sz="1800" dirty="0">
                <a:solidFill>
                  <a:srgbClr val="262626"/>
                </a:solidFill>
                <a:latin typeface="Open Sans"/>
                <a:ea typeface="Open Sans"/>
                <a:cs typeface="Open Sans"/>
                <a:sym typeface="Open Sans"/>
              </a:rPr>
              <a:t>they are in a romantic relationship but are not married;</a:t>
            </a:r>
            <a:endParaRPr dirty="0"/>
          </a:p>
          <a:p>
            <a:pPr marL="285750" marR="0" lvl="0" indent="-285750" algn="l" rtl="0">
              <a:spcBef>
                <a:spcPts val="1200"/>
              </a:spcBef>
              <a:spcAft>
                <a:spcPts val="0"/>
              </a:spcAft>
              <a:buClr>
                <a:srgbClr val="262626"/>
              </a:buClr>
              <a:buSzPts val="1800"/>
              <a:buFont typeface="Arial"/>
              <a:buChar char="•"/>
            </a:pPr>
            <a:r>
              <a:rPr lang="en-GB" sz="1800" dirty="0">
                <a:solidFill>
                  <a:srgbClr val="262626"/>
                </a:solidFill>
                <a:latin typeface="Open Sans"/>
                <a:ea typeface="Open Sans"/>
                <a:cs typeface="Open Sans"/>
                <a:sym typeface="Open Sans"/>
              </a:rPr>
              <a:t>they are engaged to be married;</a:t>
            </a:r>
            <a:endParaRPr dirty="0"/>
          </a:p>
          <a:p>
            <a:pPr marL="285750" marR="0" lvl="0" indent="-285750" algn="l" rtl="0">
              <a:spcBef>
                <a:spcPts val="1200"/>
              </a:spcBef>
              <a:spcAft>
                <a:spcPts val="0"/>
              </a:spcAft>
              <a:buClr>
                <a:srgbClr val="262626"/>
              </a:buClr>
              <a:buSzPts val="1800"/>
              <a:buFont typeface="Arial"/>
              <a:buChar char="•"/>
            </a:pPr>
            <a:r>
              <a:rPr lang="en-GB" sz="1800" dirty="0">
                <a:solidFill>
                  <a:srgbClr val="262626"/>
                </a:solidFill>
                <a:latin typeface="Open Sans"/>
                <a:ea typeface="Open Sans"/>
                <a:cs typeface="Open Sans"/>
                <a:sym typeface="Open Sans"/>
              </a:rPr>
              <a:t>they are divorced or their civil partnership has been dissolved. </a:t>
            </a:r>
            <a:endParaRPr dirty="0"/>
          </a:p>
        </p:txBody>
      </p:sp>
      <p:pic>
        <p:nvPicPr>
          <p:cNvPr id="4" name="Picture 3" descr="Background pattern&#10;&#10;Description automatically generated">
            <a:extLst>
              <a:ext uri="{FF2B5EF4-FFF2-40B4-BE49-F238E27FC236}">
                <a16:creationId xmlns:a16="http://schemas.microsoft.com/office/drawing/2014/main" id="{39158676-9C5E-6342-B8F3-5D7B5894A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467309" y="4189073"/>
            <a:ext cx="1958065" cy="3136900"/>
          </a:xfrm>
          <a:prstGeom prst="rect">
            <a:avLst/>
          </a:prstGeom>
        </p:spPr>
      </p:pic>
    </p:spTree>
    <p:extLst>
      <p:ext uri="{BB962C8B-B14F-4D97-AF65-F5344CB8AC3E}">
        <p14:creationId xmlns:p14="http://schemas.microsoft.com/office/powerpoint/2010/main" val="29896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51;p17">
            <a:extLst>
              <a:ext uri="{FF2B5EF4-FFF2-40B4-BE49-F238E27FC236}">
                <a16:creationId xmlns:a16="http://schemas.microsoft.com/office/drawing/2014/main" id="{A9262E05-3136-754E-BB72-1DD506B2B8AD}"/>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D3784"/>
                </a:solidFill>
                <a:latin typeface="Open Sans"/>
                <a:ea typeface="Open Sans"/>
                <a:cs typeface="Open Sans"/>
                <a:sym typeface="Open Sans"/>
              </a:rPr>
              <a:t>Pregnancy and Maternity</a:t>
            </a:r>
            <a:endParaRPr sz="3600" b="1" dirty="0">
              <a:solidFill>
                <a:srgbClr val="DD3784"/>
              </a:solidFill>
              <a:latin typeface="Open Sans"/>
              <a:ea typeface="Open Sans"/>
              <a:cs typeface="Open Sans"/>
              <a:sym typeface="Open Sans"/>
            </a:endParaRPr>
          </a:p>
        </p:txBody>
      </p:sp>
      <p:sp>
        <p:nvSpPr>
          <p:cNvPr id="3" name="Google Shape;152;p17">
            <a:extLst>
              <a:ext uri="{FF2B5EF4-FFF2-40B4-BE49-F238E27FC236}">
                <a16:creationId xmlns:a16="http://schemas.microsoft.com/office/drawing/2014/main" id="{94CAB7AD-7997-1244-BCE7-65ABEAC1C3B2}"/>
              </a:ext>
            </a:extLst>
          </p:cNvPr>
          <p:cNvSpPr txBox="1"/>
          <p:nvPr/>
        </p:nvSpPr>
        <p:spPr>
          <a:xfrm>
            <a:off x="431799" y="1387654"/>
            <a:ext cx="8237621" cy="3600945"/>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The Equality Act 2010 protects people against discrimination if they are </a:t>
            </a:r>
            <a:r>
              <a:rPr lang="en-GB" sz="1800" b="1" dirty="0">
                <a:solidFill>
                  <a:srgbClr val="262626"/>
                </a:solidFill>
                <a:latin typeface="Open Sans"/>
                <a:ea typeface="Open Sans"/>
                <a:cs typeface="Open Sans"/>
                <a:sym typeface="Open Sans"/>
              </a:rPr>
              <a:t>pregnant</a:t>
            </a:r>
            <a:r>
              <a:rPr lang="en-GB" sz="1800" dirty="0">
                <a:solidFill>
                  <a:srgbClr val="262626"/>
                </a:solidFill>
                <a:latin typeface="Open Sans"/>
                <a:ea typeface="Open Sans"/>
                <a:cs typeface="Open Sans"/>
                <a:sym typeface="Open Sans"/>
              </a:rPr>
              <a:t>, have </a:t>
            </a:r>
            <a:r>
              <a:rPr lang="en-GB" sz="1800" b="1" dirty="0">
                <a:solidFill>
                  <a:srgbClr val="262626"/>
                </a:solidFill>
                <a:latin typeface="Open Sans"/>
                <a:ea typeface="Open Sans"/>
                <a:cs typeface="Open Sans"/>
                <a:sym typeface="Open Sans"/>
              </a:rPr>
              <a:t>recently given birth </a:t>
            </a:r>
            <a:r>
              <a:rPr lang="en-GB" sz="1800" dirty="0">
                <a:solidFill>
                  <a:srgbClr val="262626"/>
                </a:solidFill>
                <a:latin typeface="Open Sans"/>
                <a:ea typeface="Open Sans"/>
                <a:cs typeface="Open Sans"/>
                <a:sym typeface="Open Sans"/>
              </a:rPr>
              <a:t>or are </a:t>
            </a:r>
            <a:r>
              <a:rPr lang="en-GB" sz="1800" b="1" dirty="0">
                <a:solidFill>
                  <a:srgbClr val="262626"/>
                </a:solidFill>
                <a:latin typeface="Open Sans"/>
                <a:ea typeface="Open Sans"/>
                <a:cs typeface="Open Sans"/>
                <a:sym typeface="Open Sans"/>
              </a:rPr>
              <a:t>breastfeeding</a:t>
            </a:r>
            <a:r>
              <a:rPr lang="en-GB" sz="1800" dirty="0">
                <a:solidFill>
                  <a:srgbClr val="262626"/>
                </a:solidFill>
                <a:latin typeface="Open Sans"/>
                <a:ea typeface="Open Sans"/>
                <a:cs typeface="Open Sans"/>
                <a:sym typeface="Open Sans"/>
              </a:rPr>
              <a:t>. </a:t>
            </a:r>
            <a:endParaRPr dirty="0"/>
          </a:p>
          <a:p>
            <a:pPr marL="0" marR="0" lvl="0" indent="0" algn="l" rtl="0">
              <a:spcBef>
                <a:spcPts val="120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This means that a person can’t be treated unfavourably, for example not being given a promotion at work, because they are pregnant  or have recently given birth. </a:t>
            </a:r>
          </a:p>
          <a:p>
            <a:pPr marL="0" marR="0" lvl="0" indent="0" algn="l" rtl="0">
              <a:spcBef>
                <a:spcPts val="120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The Equality Act 2010 also protects someone’s right to legal maternity leave, as well as their rights to medical appointments associated with their pregnancy. </a:t>
            </a:r>
          </a:p>
          <a:p>
            <a:pPr>
              <a:spcBef>
                <a:spcPts val="1200"/>
              </a:spcBef>
              <a:spcAft>
                <a:spcPts val="0"/>
              </a:spcAft>
              <a:buClr>
                <a:srgbClr val="262626"/>
              </a:buClr>
              <a:buSzPts val="1800"/>
            </a:pPr>
            <a:r>
              <a:rPr lang="en-US" dirty="0">
                <a:latin typeface="Open Sans" panose="020B0606030504020204" pitchFamily="34" charset="0"/>
                <a:ea typeface="Open Sans" panose="020B0606030504020204" pitchFamily="34" charset="0"/>
                <a:cs typeface="Open Sans" panose="020B0606030504020204" pitchFamily="34" charset="0"/>
              </a:rPr>
              <a:t>A recent survey revealed that three in four mothers (77%) said they had a negative or possibly discriminatory experience during pregnancy, maternity leave, and/or on return from maternity leave.</a:t>
            </a:r>
            <a:r>
              <a:rPr lang="en-US" baseline="30000" dirty="0">
                <a:latin typeface="Open Sans" panose="020B0606030504020204" pitchFamily="34" charset="0"/>
                <a:ea typeface="Open Sans" panose="020B0606030504020204" pitchFamily="34" charset="0"/>
                <a:cs typeface="Open Sans" panose="020B0606030504020204" pitchFamily="34" charset="0"/>
              </a:rPr>
              <a:t>7</a:t>
            </a:r>
          </a:p>
        </p:txBody>
      </p:sp>
      <p:sp>
        <p:nvSpPr>
          <p:cNvPr id="5" name="Google Shape;71;p6">
            <a:extLst>
              <a:ext uri="{FF2B5EF4-FFF2-40B4-BE49-F238E27FC236}">
                <a16:creationId xmlns:a16="http://schemas.microsoft.com/office/drawing/2014/main" id="{DF0AFB41-9EC2-CBEC-F2EC-ABE4ADCA6988}"/>
              </a:ext>
            </a:extLst>
          </p:cNvPr>
          <p:cNvSpPr txBox="1"/>
          <p:nvPr/>
        </p:nvSpPr>
        <p:spPr>
          <a:xfrm>
            <a:off x="431800" y="6115577"/>
            <a:ext cx="8280400" cy="276959"/>
          </a:xfrm>
          <a:prstGeom prst="rect">
            <a:avLst/>
          </a:prstGeom>
          <a:noFill/>
          <a:ln>
            <a:noFill/>
          </a:ln>
        </p:spPr>
        <p:txBody>
          <a:bodyPr spcFirstLastPara="1" wrap="square" lIns="0" tIns="45700" rIns="0" bIns="45700" anchor="t" anchorCtr="0">
            <a:spAutoFit/>
          </a:bodyPr>
          <a:lstStyle/>
          <a:p>
            <a:pPr lvl="0">
              <a:spcBef>
                <a:spcPts val="0"/>
              </a:spcBef>
              <a:spcAft>
                <a:spcPts val="0"/>
              </a:spcAft>
            </a:pPr>
            <a:r>
              <a:rPr lang="en-GB" sz="1200" baseline="30000" dirty="0">
                <a:solidFill>
                  <a:srgbClr val="262626"/>
                </a:solidFill>
                <a:latin typeface="Open Sans"/>
                <a:ea typeface="Open Sans"/>
                <a:cs typeface="Open Sans"/>
                <a:sym typeface="Open Sans"/>
              </a:rPr>
              <a:t>7 </a:t>
            </a:r>
            <a:r>
              <a:rPr lang="en-GB" sz="1200" dirty="0">
                <a:solidFill>
                  <a:srgbClr val="DD3784"/>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Pregnancy and Maternity-Related Discrimination and Disadvantage (HM Government)</a:t>
            </a:r>
            <a:endParaRPr lang="en-GB" sz="1200" dirty="0">
              <a:solidFill>
                <a:srgbClr val="DD3784"/>
              </a:solidFill>
              <a:latin typeface="Open Sans"/>
              <a:ea typeface="Open Sans"/>
              <a:cs typeface="Open Sans"/>
              <a:sym typeface="Open Sans"/>
            </a:endParaRPr>
          </a:p>
        </p:txBody>
      </p:sp>
    </p:spTree>
    <p:extLst>
      <p:ext uri="{BB962C8B-B14F-4D97-AF65-F5344CB8AC3E}">
        <p14:creationId xmlns:p14="http://schemas.microsoft.com/office/powerpoint/2010/main" val="1870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58;p18">
            <a:extLst>
              <a:ext uri="{FF2B5EF4-FFF2-40B4-BE49-F238E27FC236}">
                <a16:creationId xmlns:a16="http://schemas.microsoft.com/office/drawing/2014/main" id="{DFB518C6-7931-2E46-90C7-BD168324E49F}"/>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AA8517"/>
                </a:solidFill>
                <a:latin typeface="Open Sans"/>
                <a:ea typeface="Open Sans"/>
                <a:cs typeface="Open Sans"/>
                <a:sym typeface="Open Sans"/>
              </a:rPr>
              <a:t>What Is Intersectionality?</a:t>
            </a:r>
            <a:endParaRPr sz="3600" b="1" dirty="0">
              <a:solidFill>
                <a:srgbClr val="AA8517"/>
              </a:solidFill>
              <a:latin typeface="Open Sans"/>
              <a:ea typeface="Open Sans"/>
              <a:cs typeface="Open Sans"/>
              <a:sym typeface="Open Sans"/>
            </a:endParaRPr>
          </a:p>
        </p:txBody>
      </p:sp>
      <p:sp>
        <p:nvSpPr>
          <p:cNvPr id="4" name="Google Shape;159;p18">
            <a:extLst>
              <a:ext uri="{FF2B5EF4-FFF2-40B4-BE49-F238E27FC236}">
                <a16:creationId xmlns:a16="http://schemas.microsoft.com/office/drawing/2014/main" id="{DFB2D244-711E-F14F-BD24-91598FBDAE56}"/>
              </a:ext>
            </a:extLst>
          </p:cNvPr>
          <p:cNvSpPr txBox="1"/>
          <p:nvPr/>
        </p:nvSpPr>
        <p:spPr>
          <a:xfrm>
            <a:off x="431799" y="1387654"/>
            <a:ext cx="8237621" cy="4529405"/>
          </a:xfrm>
          <a:prstGeom prst="rect">
            <a:avLst/>
          </a:prstGeom>
          <a:noFill/>
          <a:ln>
            <a:noFill/>
          </a:ln>
        </p:spPr>
        <p:txBody>
          <a:bodyPr spcFirstLastPara="1" wrap="square" lIns="0" tIns="45700" rIns="0" bIns="45700" anchor="t" anchorCtr="0">
            <a:spAutoFit/>
          </a:bodyPr>
          <a:lstStyle/>
          <a:p>
            <a:pPr>
              <a:spcAft>
                <a:spcPts val="800"/>
              </a:spcAft>
            </a:pPr>
            <a:r>
              <a:rPr lang="en-GB" sz="1700" b="1" dirty="0">
                <a:solidFill>
                  <a:srgbClr val="AA8517"/>
                </a:solidFill>
                <a:latin typeface="Open Sans" panose="020B0606030504020204" pitchFamily="34" charset="0"/>
                <a:ea typeface="Open Sans" panose="020B0606030504020204" pitchFamily="34" charset="0"/>
                <a:cs typeface="Open Sans" panose="020B0606030504020204" pitchFamily="34" charset="0"/>
              </a:rPr>
              <a:t>Intersectionality</a:t>
            </a:r>
            <a:r>
              <a:rPr lang="en-GB" sz="1700" dirty="0">
                <a:latin typeface="Open Sans" panose="020B0606030504020204" pitchFamily="34" charset="0"/>
                <a:ea typeface="Open Sans" panose="020B0606030504020204" pitchFamily="34" charset="0"/>
                <a:cs typeface="Open Sans" panose="020B0606030504020204" pitchFamily="34" charset="0"/>
              </a:rPr>
              <a:t> is the acknowledgement that people who belong to more than one marginalised group are likely to experience different levels of discrimination as a result of this. The term was coined by </a:t>
            </a:r>
            <a:r>
              <a:rPr lang="en-GB" sz="1700" dirty="0" err="1">
                <a:latin typeface="Open Sans" panose="020B0606030504020204" pitchFamily="34" charset="0"/>
                <a:ea typeface="Open Sans" panose="020B0606030504020204" pitchFamily="34" charset="0"/>
                <a:cs typeface="Open Sans" panose="020B0606030504020204" pitchFamily="34" charset="0"/>
              </a:rPr>
              <a:t>Kimberlé</a:t>
            </a:r>
            <a:r>
              <a:rPr lang="en-GB" sz="1700" dirty="0">
                <a:latin typeface="Open Sans" panose="020B0606030504020204" pitchFamily="34" charset="0"/>
                <a:ea typeface="Open Sans" panose="020B0606030504020204" pitchFamily="34" charset="0"/>
                <a:cs typeface="Open Sans" panose="020B0606030504020204" pitchFamily="34" charset="0"/>
              </a:rPr>
              <a:t> Crenshaw, who says, “Intersectionality is about how certain aspects of who you are will increase your access to the good things or exposure to the bad things in life.”</a:t>
            </a:r>
          </a:p>
          <a:p>
            <a:pPr>
              <a:spcAft>
                <a:spcPts val="800"/>
              </a:spcAft>
            </a:pPr>
            <a:r>
              <a:rPr lang="en-GB" sz="1700" dirty="0">
                <a:latin typeface="Open Sans" panose="020B0606030504020204" pitchFamily="34" charset="0"/>
                <a:ea typeface="Open Sans" panose="020B0606030504020204" pitchFamily="34" charset="0"/>
                <a:cs typeface="Open Sans" panose="020B0606030504020204" pitchFamily="34" charset="0"/>
              </a:rPr>
              <a:t>For example, reports show that the UK has a gender pay gap of 7.9% and an ethnicity pay gap of 4.1% for ethnic minorities born in the UK, and 10.4% for ethnic minorities born outside of the UK.</a:t>
            </a:r>
            <a:r>
              <a:rPr lang="en-GB" sz="1700" baseline="30000" dirty="0">
                <a:latin typeface="Open Sans" panose="020B0606030504020204" pitchFamily="34" charset="0"/>
                <a:ea typeface="Open Sans" panose="020B0606030504020204" pitchFamily="34" charset="0"/>
                <a:cs typeface="Open Sans" panose="020B0606030504020204" pitchFamily="34" charset="0"/>
              </a:rPr>
              <a:t>8,9</a:t>
            </a:r>
            <a:r>
              <a:rPr lang="en-GB" sz="1700" dirty="0">
                <a:latin typeface="Open Sans" panose="020B0606030504020204" pitchFamily="34" charset="0"/>
                <a:ea typeface="Open Sans" panose="020B0606030504020204" pitchFamily="34" charset="0"/>
                <a:cs typeface="Open Sans" panose="020B0606030504020204" pitchFamily="34" charset="0"/>
              </a:rPr>
              <a:t> This means that, on average, women and ethnic minorities earn less, and the combination of these factors means that a Black woman, for example, is likely to earn significantly less than a White man.</a:t>
            </a:r>
          </a:p>
          <a:p>
            <a:pPr>
              <a:spcAft>
                <a:spcPts val="800"/>
              </a:spcAft>
            </a:pPr>
            <a:r>
              <a:rPr lang="en-GB" sz="1700" dirty="0">
                <a:latin typeface="Open Sans" panose="020B0606030504020204" pitchFamily="34" charset="0"/>
                <a:ea typeface="Open Sans" panose="020B0606030504020204" pitchFamily="34" charset="0"/>
                <a:cs typeface="Open Sans" panose="020B0606030504020204" pitchFamily="34" charset="0"/>
              </a:rPr>
              <a:t>It is important to consider intersectionality when discussing discrimination, as people often belong to more than one marginalised group. An understanding of intersectionality allows us to foster a culture of acceptance and inclusivity.</a:t>
            </a:r>
          </a:p>
          <a:p>
            <a:pPr>
              <a:spcAft>
                <a:spcPts val="800"/>
              </a:spcAft>
            </a:pPr>
            <a:r>
              <a:rPr lang="en-GB" sz="1700" dirty="0">
                <a:latin typeface="Open Sans" panose="020B0606030504020204" pitchFamily="34" charset="0"/>
                <a:ea typeface="Open Sans" panose="020B0606030504020204" pitchFamily="34" charset="0"/>
                <a:cs typeface="Open Sans" panose="020B0606030504020204" pitchFamily="34" charset="0"/>
              </a:rPr>
              <a:t>Nevertheless, discrimination of any kind is unacceptable and should not be tolerated.</a:t>
            </a:r>
          </a:p>
        </p:txBody>
      </p:sp>
      <p:sp>
        <p:nvSpPr>
          <p:cNvPr id="3" name="Google Shape;159;p18">
            <a:extLst>
              <a:ext uri="{FF2B5EF4-FFF2-40B4-BE49-F238E27FC236}">
                <a16:creationId xmlns:a16="http://schemas.microsoft.com/office/drawing/2014/main" id="{C83CC13E-4CE0-42CC-ED91-1F81D81FFFA4}"/>
              </a:ext>
            </a:extLst>
          </p:cNvPr>
          <p:cNvSpPr txBox="1"/>
          <p:nvPr/>
        </p:nvSpPr>
        <p:spPr>
          <a:xfrm>
            <a:off x="440489" y="5791885"/>
            <a:ext cx="8271712" cy="589865"/>
          </a:xfrm>
          <a:prstGeom prst="rect">
            <a:avLst/>
          </a:prstGeom>
          <a:noFill/>
          <a:ln>
            <a:noFill/>
          </a:ln>
        </p:spPr>
        <p:txBody>
          <a:bodyPr spcFirstLastPara="1" wrap="square" lIns="0" tIns="45700" rIns="0" bIns="45700" anchor="t" anchorCtr="0">
            <a:spAutoFit/>
          </a:bodyPr>
          <a:lstStyle/>
          <a:p>
            <a:pPr>
              <a:spcAft>
                <a:spcPts val="1000"/>
              </a:spcAft>
            </a:pPr>
            <a:r>
              <a:rPr lang="en-GB" sz="1200" baseline="30000" dirty="0"/>
              <a:t>8</a:t>
            </a:r>
            <a:r>
              <a:rPr lang="en-GB" sz="1200" dirty="0"/>
              <a:t> </a:t>
            </a:r>
            <a:r>
              <a:rPr lang="en-GB" sz="1200" u="sng" dirty="0">
                <a:solidFill>
                  <a:srgbClr val="AA8517"/>
                </a:solidFill>
                <a:hlinkClick r:id="rId3">
                  <a:extLst>
                    <a:ext uri="{A12FA001-AC4F-418D-AE19-62706E023703}">
                      <ahyp:hlinkClr xmlns:ahyp="http://schemas.microsoft.com/office/drawing/2018/hyperlinkcolor" val="tx"/>
                    </a:ext>
                  </a:extLst>
                </a:hlinkClick>
              </a:rPr>
              <a:t>Gender Pay Gap in the UK: 2021 (Office for National Statistics)</a:t>
            </a:r>
            <a:endParaRPr lang="en-GB" sz="1200" dirty="0">
              <a:solidFill>
                <a:srgbClr val="AA8517"/>
              </a:solidFill>
            </a:endParaRPr>
          </a:p>
          <a:p>
            <a:r>
              <a:rPr lang="en-GB" sz="1200" baseline="30000" dirty="0"/>
              <a:t>9</a:t>
            </a:r>
            <a:r>
              <a:rPr lang="en-GB" sz="1200" dirty="0"/>
              <a:t> </a:t>
            </a:r>
            <a:r>
              <a:rPr lang="en-GB" sz="1200" u="sng" dirty="0">
                <a:solidFill>
                  <a:srgbClr val="AA8517"/>
                </a:solidFill>
                <a:hlinkClick r:id="rId4">
                  <a:extLst>
                    <a:ext uri="{A12FA001-AC4F-418D-AE19-62706E023703}">
                      <ahyp:hlinkClr xmlns:ahyp="http://schemas.microsoft.com/office/drawing/2018/hyperlinkcolor" val="tx"/>
                    </a:ext>
                  </a:extLst>
                </a:hlinkClick>
              </a:rPr>
              <a:t>Ethnicity Pay Gap Report 2021 (Strategy&amp;)</a:t>
            </a:r>
            <a:endParaRPr sz="1200" dirty="0">
              <a:solidFill>
                <a:srgbClr val="AA8517"/>
              </a:solidFill>
            </a:endParaRPr>
          </a:p>
        </p:txBody>
      </p:sp>
    </p:spTree>
    <p:extLst>
      <p:ext uri="{BB962C8B-B14F-4D97-AF65-F5344CB8AC3E}">
        <p14:creationId xmlns:p14="http://schemas.microsoft.com/office/powerpoint/2010/main" val="12131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 name="Google Shape;40;p2">
            <a:extLst>
              <a:ext uri="{FF2B5EF4-FFF2-40B4-BE49-F238E27FC236}">
                <a16:creationId xmlns:a16="http://schemas.microsoft.com/office/drawing/2014/main" id="{5B099A24-1929-184F-9D23-878DB137A743}"/>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i="0" u="none" strike="noStrike" cap="none" dirty="0">
                <a:solidFill>
                  <a:srgbClr val="AA8517"/>
                </a:solidFill>
                <a:latin typeface="Open Sans"/>
                <a:ea typeface="Open Sans"/>
                <a:cs typeface="Open Sans"/>
                <a:sym typeface="Open Sans"/>
              </a:rPr>
              <a:t>Teacher Note</a:t>
            </a:r>
            <a:endParaRPr sz="3600" b="1" i="0" u="none" strike="noStrike" cap="none" dirty="0">
              <a:solidFill>
                <a:srgbClr val="AA8517"/>
              </a:solidFill>
              <a:latin typeface="Open Sans"/>
              <a:ea typeface="Open Sans"/>
              <a:cs typeface="Open Sans"/>
              <a:sym typeface="Open Sans"/>
            </a:endParaRPr>
          </a:p>
        </p:txBody>
      </p:sp>
      <p:sp>
        <p:nvSpPr>
          <p:cNvPr id="14" name="Google Shape;41;p2">
            <a:extLst>
              <a:ext uri="{FF2B5EF4-FFF2-40B4-BE49-F238E27FC236}">
                <a16:creationId xmlns:a16="http://schemas.microsoft.com/office/drawing/2014/main" id="{79178834-454B-8A4D-8C84-F0528FCE9F15}"/>
              </a:ext>
            </a:extLst>
          </p:cNvPr>
          <p:cNvSpPr/>
          <p:nvPr/>
        </p:nvSpPr>
        <p:spPr>
          <a:xfrm>
            <a:off x="431800" y="1614902"/>
            <a:ext cx="8280400" cy="3979025"/>
          </a:xfrm>
          <a:prstGeom prst="roundRect">
            <a:avLst>
              <a:gd name="adj" fmla="val 12405"/>
            </a:avLst>
          </a:prstGeom>
          <a:solidFill>
            <a:srgbClr val="D9B653"/>
          </a:solidFill>
          <a:ln>
            <a:noFill/>
          </a:ln>
        </p:spPr>
        <p:txBody>
          <a:bodyPr spcFirstLastPara="1" wrap="square" lIns="0" tIns="45700" rIns="0" bIns="45700" anchor="t" anchorCtr="0">
            <a:spAutoFit/>
          </a:bodyPr>
          <a:lstStyle/>
          <a:p>
            <a:pPr lvl="0" algn="ctr">
              <a:spcBef>
                <a:spcPts val="600"/>
              </a:spcBef>
              <a:spcAft>
                <a:spcPts val="0"/>
              </a:spcAft>
              <a:buClr>
                <a:srgbClr val="757070"/>
              </a:buClr>
              <a:buSzPts val="1400"/>
            </a:pPr>
            <a:r>
              <a:rPr lang="en-GB" sz="1600" dirty="0">
                <a:solidFill>
                  <a:srgbClr val="262626"/>
                </a:solidFill>
                <a:latin typeface="Open Sans"/>
                <a:ea typeface="Open Sans"/>
                <a:cs typeface="Open Sans"/>
                <a:sym typeface="Open Sans"/>
              </a:rPr>
              <a:t>This resource is provided for informational and educational purposes only and does not constitute legal advice. If you require legal advice, you should contact a suitably qualified professional. You should not rely on the material included within this resource and Twinkl does not accept any responsibility if you do. Sensitive and/or upsetting topics may emotionally impact your students due to past experiences. You should consider whether this content is appropriate and ensure adequate support is available for anyone affected.</a:t>
            </a:r>
          </a:p>
          <a:p>
            <a:pPr lvl="0" algn="ctr">
              <a:spcBef>
                <a:spcPts val="600"/>
              </a:spcBef>
              <a:spcAft>
                <a:spcPts val="0"/>
              </a:spcAft>
              <a:buClr>
                <a:srgbClr val="757070"/>
              </a:buClr>
              <a:buSzPts val="1400"/>
            </a:pPr>
            <a:r>
              <a:rPr lang="en-GB" sz="1600" dirty="0">
                <a:solidFill>
                  <a:srgbClr val="262626"/>
                </a:solidFill>
                <a:latin typeface="Open Sans"/>
                <a:ea typeface="Open Sans"/>
                <a:cs typeface="Open Sans"/>
                <a:sym typeface="Open Sans"/>
              </a:rPr>
              <a:t>This resource contains links to external websites. Please be aware that the inclusion of any link in this resource should not be taken as an endorsement of any kind by Twinkl of the linked website, or any association with its operators. You should also be aware that we have no control over the availability of the linked pages. If the link is not working, please let us know by contacting </a:t>
            </a:r>
            <a:r>
              <a:rPr lang="en-GB" sz="1600" dirty="0" err="1">
                <a:solidFill>
                  <a:srgbClr val="262626"/>
                </a:solidFill>
                <a:latin typeface="Open Sans"/>
                <a:ea typeface="Open Sans"/>
                <a:cs typeface="Open Sans"/>
                <a:sym typeface="Open Sans"/>
              </a:rPr>
              <a:t>TwinklCares</a:t>
            </a:r>
            <a:r>
              <a:rPr lang="en-GB" sz="1600" dirty="0">
                <a:solidFill>
                  <a:srgbClr val="262626"/>
                </a:solidFill>
                <a:latin typeface="Open Sans"/>
                <a:ea typeface="Open Sans"/>
                <a:cs typeface="Open Sans"/>
                <a:sym typeface="Open Sans"/>
              </a:rPr>
              <a:t> and we will try to fix it although we can assume no responsibility if this is the case. We are not responsible for the content of external sites.</a:t>
            </a:r>
            <a:endParaRPr sz="1600" b="0" i="0" u="none" strike="noStrike" cap="none" dirty="0">
              <a:solidFill>
                <a:srgbClr val="262626"/>
              </a:solidFill>
              <a:latin typeface="Open Sans"/>
              <a:ea typeface="Open Sans"/>
              <a:cs typeface="Open Sans"/>
              <a:sym typeface="Open Sans"/>
            </a:endParaRPr>
          </a:p>
        </p:txBody>
      </p:sp>
    </p:spTree>
    <p:extLst>
      <p:ext uri="{BB962C8B-B14F-4D97-AF65-F5344CB8AC3E}">
        <p14:creationId xmlns:p14="http://schemas.microsoft.com/office/powerpoint/2010/main" val="81461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64;p19">
            <a:extLst>
              <a:ext uri="{FF2B5EF4-FFF2-40B4-BE49-F238E27FC236}">
                <a16:creationId xmlns:a16="http://schemas.microsoft.com/office/drawing/2014/main" id="{6C83024C-718C-F941-8C3D-7B89C1FAEE2D}"/>
              </a:ext>
            </a:extLst>
          </p:cNvPr>
          <p:cNvSpPr txBox="1">
            <a:spLocks/>
          </p:cNvSpPr>
          <p:nvPr/>
        </p:nvSpPr>
        <p:spPr>
          <a:xfrm>
            <a:off x="0" y="600889"/>
            <a:ext cx="9144000" cy="620713"/>
          </a:xfrm>
          <a:prstGeom prst="rect">
            <a:avLst/>
          </a:prstGeom>
          <a:noFill/>
          <a:ln>
            <a:noFill/>
          </a:ln>
        </p:spPr>
        <p:txBody>
          <a:bodyPr spcFirstLastPara="1" wrap="square" lIns="91425" tIns="45700" rIns="91425" bIns="45700" anchor="t" anchorCtr="0">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spcBef>
                <a:spcPts val="0"/>
              </a:spcBef>
              <a:spcAft>
                <a:spcPts val="0"/>
              </a:spcAft>
            </a:pPr>
            <a:r>
              <a:rPr lang="en-GB" sz="3600" b="1" dirty="0">
                <a:solidFill>
                  <a:srgbClr val="DD3784"/>
                </a:solidFill>
                <a:latin typeface="Open Sans"/>
                <a:ea typeface="Open Sans"/>
                <a:cs typeface="Open Sans"/>
                <a:sym typeface="Open Sans"/>
              </a:rPr>
              <a:t>Further Information</a:t>
            </a:r>
            <a:br>
              <a:rPr lang="en-GB" sz="3600" b="1" dirty="0">
                <a:solidFill>
                  <a:srgbClr val="DD3784"/>
                </a:solidFill>
                <a:latin typeface="Open Sans"/>
                <a:ea typeface="Open Sans"/>
                <a:cs typeface="Open Sans"/>
                <a:sym typeface="Open Sans"/>
              </a:rPr>
            </a:br>
            <a:br>
              <a:rPr lang="en-GB" sz="3600" b="1" dirty="0">
                <a:solidFill>
                  <a:srgbClr val="DD3784"/>
                </a:solidFill>
                <a:latin typeface="Open Sans"/>
                <a:ea typeface="Open Sans"/>
                <a:cs typeface="Open Sans"/>
                <a:sym typeface="Open Sans"/>
              </a:rPr>
            </a:br>
            <a:br>
              <a:rPr lang="en-GB" sz="3600" b="1" dirty="0">
                <a:solidFill>
                  <a:srgbClr val="DD3784"/>
                </a:solidFill>
                <a:latin typeface="Open Sans"/>
                <a:ea typeface="Open Sans"/>
                <a:cs typeface="Open Sans"/>
                <a:sym typeface="Open Sans"/>
              </a:rPr>
            </a:br>
            <a:br>
              <a:rPr lang="en-GB" sz="3600" b="1" dirty="0">
                <a:solidFill>
                  <a:srgbClr val="DD3784"/>
                </a:solidFill>
                <a:latin typeface="Open Sans"/>
                <a:ea typeface="Open Sans"/>
                <a:cs typeface="Open Sans"/>
                <a:sym typeface="Open Sans"/>
              </a:rPr>
            </a:br>
            <a:br>
              <a:rPr lang="en-GB" sz="3600" b="1" dirty="0">
                <a:solidFill>
                  <a:srgbClr val="DD3784"/>
                </a:solidFill>
                <a:latin typeface="Open Sans"/>
                <a:ea typeface="Open Sans"/>
                <a:cs typeface="Open Sans"/>
                <a:sym typeface="Open Sans"/>
              </a:rPr>
            </a:br>
            <a:endParaRPr lang="en-GB" sz="3600" b="1" dirty="0">
              <a:solidFill>
                <a:srgbClr val="DD3784"/>
              </a:solidFill>
              <a:latin typeface="Open Sans"/>
              <a:ea typeface="Open Sans"/>
              <a:cs typeface="Open Sans"/>
              <a:sym typeface="Open Sans"/>
            </a:endParaRPr>
          </a:p>
        </p:txBody>
      </p:sp>
      <p:sp>
        <p:nvSpPr>
          <p:cNvPr id="6" name="Google Shape;165;p19">
            <a:extLst>
              <a:ext uri="{FF2B5EF4-FFF2-40B4-BE49-F238E27FC236}">
                <a16:creationId xmlns:a16="http://schemas.microsoft.com/office/drawing/2014/main" id="{EC1FA5A1-4763-BE40-986E-C4FADF82984D}"/>
              </a:ext>
            </a:extLst>
          </p:cNvPr>
          <p:cNvSpPr txBox="1"/>
          <p:nvPr/>
        </p:nvSpPr>
        <p:spPr>
          <a:xfrm>
            <a:off x="440189" y="1398469"/>
            <a:ext cx="8272011" cy="2308324"/>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rgbClr val="262626"/>
                </a:solidFill>
                <a:latin typeface="Open Sans"/>
                <a:ea typeface="Open Sans"/>
                <a:cs typeface="Open Sans"/>
                <a:sym typeface="Open Sans"/>
              </a:rPr>
              <a:t>For more information about protected characteristics and the Equality Act 2010, you may wish to visit the following sites: </a:t>
            </a:r>
            <a:endParaRPr sz="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dirty="0">
              <a:solidFill>
                <a:srgbClr val="262626"/>
              </a:solidFill>
              <a:latin typeface="Open Sans"/>
              <a:ea typeface="Open Sans"/>
              <a:cs typeface="Open Sans"/>
              <a:sym typeface="Open Sans"/>
            </a:endParaRPr>
          </a:p>
          <a:p>
            <a:pPr marL="0" marR="0" lvl="0" indent="0" algn="l" rtl="0">
              <a:spcBef>
                <a:spcPts val="0"/>
              </a:spcBef>
              <a:spcAft>
                <a:spcPts val="0"/>
              </a:spcAft>
              <a:buClr>
                <a:srgbClr val="262626"/>
              </a:buClr>
              <a:buSzPts val="1800"/>
              <a:buFont typeface="Open Sans"/>
              <a:buNone/>
            </a:pPr>
            <a:r>
              <a:rPr lang="en-GB" sz="1800" u="sng" dirty="0">
                <a:solidFill>
                  <a:srgbClr val="DD3784"/>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Equality and Human Rights Commission</a:t>
            </a:r>
            <a:r>
              <a:rPr lang="en-GB" sz="1800" dirty="0">
                <a:solidFill>
                  <a:srgbClr val="DD3784"/>
                </a:solidFill>
                <a:latin typeface="Open Sans"/>
                <a:ea typeface="Open Sans"/>
                <a:cs typeface="Open Sans"/>
                <a:sym typeface="Open Sans"/>
              </a:rPr>
              <a:t>        </a:t>
            </a:r>
            <a:r>
              <a:rPr lang="en-GB" sz="1800" dirty="0">
                <a:solidFill>
                  <a:schemeClr val="dk1"/>
                </a:solidFill>
                <a:latin typeface="Open Sans"/>
                <a:ea typeface="Open Sans"/>
                <a:cs typeface="Open Sans"/>
                <a:sym typeface="Open Sans"/>
              </a:rPr>
              <a:t>(</a:t>
            </a:r>
            <a:r>
              <a:rPr lang="en-GB" sz="1800" dirty="0" err="1">
                <a:solidFill>
                  <a:schemeClr val="dk1"/>
                </a:solidFill>
                <a:latin typeface="Open Sans"/>
                <a:ea typeface="Open Sans"/>
                <a:cs typeface="Open Sans"/>
                <a:sym typeface="Open Sans"/>
              </a:rPr>
              <a:t>www.equalityhumanrights.com</a:t>
            </a:r>
            <a:r>
              <a:rPr lang="en-GB" sz="1800" dirty="0">
                <a:solidFill>
                  <a:schemeClr val="dk1"/>
                </a:solidFill>
                <a:latin typeface="Open Sans"/>
                <a:ea typeface="Open Sans"/>
                <a:cs typeface="Open Sans"/>
                <a:sym typeface="Open Sans"/>
              </a:rPr>
              <a:t>)</a:t>
            </a:r>
            <a:endParaRPr dirty="0"/>
          </a:p>
          <a:p>
            <a:pPr marL="0" marR="0" lvl="0" indent="0" algn="l" rtl="0">
              <a:spcBef>
                <a:spcPts val="0"/>
              </a:spcBef>
              <a:spcAft>
                <a:spcPts val="0"/>
              </a:spcAft>
              <a:buClr>
                <a:srgbClr val="262626"/>
              </a:buClr>
              <a:buSzPts val="1800"/>
              <a:buFont typeface="Calibri"/>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Clr>
                <a:srgbClr val="262626"/>
              </a:buClr>
              <a:buSzPts val="1800"/>
              <a:buFont typeface="Open Sans"/>
              <a:buNone/>
            </a:pPr>
            <a:r>
              <a:rPr lang="en-GB" sz="1800" u="sng" dirty="0">
                <a:solidFill>
                  <a:srgbClr val="DD3784"/>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GOV.UK</a:t>
            </a:r>
            <a:r>
              <a:rPr lang="en-GB" sz="1800" dirty="0">
                <a:solidFill>
                  <a:srgbClr val="DD3784"/>
                </a:solidFill>
                <a:latin typeface="Open Sans"/>
                <a:ea typeface="Open Sans"/>
                <a:cs typeface="Open Sans"/>
                <a:sym typeface="Open Sans"/>
              </a:rPr>
              <a:t>	</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www.gov.uk</a:t>
            </a:r>
            <a:r>
              <a:rPr lang="en-GB" sz="1800" dirty="0">
                <a:solidFill>
                  <a:schemeClr val="dk1"/>
                </a:solidFill>
                <a:latin typeface="Open Sans"/>
                <a:ea typeface="Open Sans"/>
                <a:cs typeface="Open Sans"/>
                <a:sym typeface="Open Sans"/>
              </a:rPr>
              <a:t>)</a:t>
            </a:r>
            <a:endParaRPr dirty="0"/>
          </a:p>
          <a:p>
            <a:pPr marL="0" marR="0" lvl="0" indent="0" algn="l" rtl="0">
              <a:spcBef>
                <a:spcPts val="0"/>
              </a:spcBef>
              <a:spcAft>
                <a:spcPts val="0"/>
              </a:spcAft>
              <a:buClr>
                <a:srgbClr val="262626"/>
              </a:buClr>
              <a:buSzPts val="1800"/>
              <a:buFont typeface="Calibri"/>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Clr>
                <a:srgbClr val="262626"/>
              </a:buClr>
              <a:buSzPts val="1800"/>
              <a:buFont typeface="Open Sans"/>
              <a:buNone/>
            </a:pPr>
            <a:r>
              <a:rPr lang="en-GB" sz="1800" u="sng" dirty="0">
                <a:solidFill>
                  <a:srgbClr val="DD3784"/>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Citizens Advice</a:t>
            </a:r>
            <a:r>
              <a:rPr lang="en-GB" sz="1800" dirty="0">
                <a:solidFill>
                  <a:srgbClr val="366092"/>
                </a:solidFill>
                <a:latin typeface="Open Sans"/>
                <a:ea typeface="Open Sans"/>
                <a:cs typeface="Open Sans"/>
                <a:sym typeface="Open Sans"/>
              </a:rPr>
              <a:t>	</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www.citizensadvice.org.uk</a:t>
            </a:r>
            <a:r>
              <a:rPr lang="en-GB" sz="1800" dirty="0">
                <a:solidFill>
                  <a:schemeClr val="dk1"/>
                </a:solidFill>
                <a:latin typeface="Open Sans"/>
                <a:ea typeface="Open Sans"/>
                <a:cs typeface="Open Sans"/>
                <a:sym typeface="Open Sans"/>
              </a:rPr>
              <a:t>)</a:t>
            </a:r>
            <a:endParaRPr sz="1800" dirty="0">
              <a:solidFill>
                <a:srgbClr val="262626"/>
              </a:solidFill>
              <a:latin typeface="Open Sans"/>
              <a:ea typeface="Open Sans"/>
              <a:cs typeface="Open Sans"/>
              <a:sym typeface="Open Sans"/>
            </a:endParaRPr>
          </a:p>
        </p:txBody>
      </p:sp>
      <p:pic>
        <p:nvPicPr>
          <p:cNvPr id="2" name="Picture 1" descr="Background pattern&#10;&#10;Description automatically generated">
            <a:extLst>
              <a:ext uri="{FF2B5EF4-FFF2-40B4-BE49-F238E27FC236}">
                <a16:creationId xmlns:a16="http://schemas.microsoft.com/office/drawing/2014/main" id="{07A5DBB5-D570-6EF9-85FF-2C8FA5F02D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467309" y="4189073"/>
            <a:ext cx="1958065" cy="3136900"/>
          </a:xfrm>
          <a:prstGeom prst="rect">
            <a:avLst/>
          </a:prstGeom>
        </p:spPr>
      </p:pic>
      <p:pic>
        <p:nvPicPr>
          <p:cNvPr id="3" name="Picture 2" descr="Background pattern&#10;&#10;Description automatically generated">
            <a:extLst>
              <a:ext uri="{FF2B5EF4-FFF2-40B4-BE49-F238E27FC236}">
                <a16:creationId xmlns:a16="http://schemas.microsoft.com/office/drawing/2014/main" id="{DF57F003-0E76-2D6D-A719-AC49824930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flipH="1">
            <a:off x="718627" y="4189072"/>
            <a:ext cx="1958065" cy="3136900"/>
          </a:xfrm>
          <a:prstGeom prst="rect">
            <a:avLst/>
          </a:prstGeom>
        </p:spPr>
      </p:pic>
    </p:spTree>
    <p:extLst>
      <p:ext uri="{BB962C8B-B14F-4D97-AF65-F5344CB8AC3E}">
        <p14:creationId xmlns:p14="http://schemas.microsoft.com/office/powerpoint/2010/main" val="43578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CEE44FCE-D5BC-0149-B7FD-26BB0E3810F6}"/>
              </a:ext>
            </a:extLst>
          </p:cNvPr>
          <p:cNvSpPr/>
          <p:nvPr/>
        </p:nvSpPr>
        <p:spPr>
          <a:xfrm>
            <a:off x="5396948" y="2853526"/>
            <a:ext cx="1361661" cy="129009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hlinkClick r:id="rId4"/>
            <a:extLst>
              <a:ext uri="{FF2B5EF4-FFF2-40B4-BE49-F238E27FC236}">
                <a16:creationId xmlns:a16="http://schemas.microsoft.com/office/drawing/2014/main" id="{C4177256-F0CB-B74C-8C54-462CE0D6AAE5}"/>
              </a:ext>
            </a:extLst>
          </p:cNvPr>
          <p:cNvSpPr/>
          <p:nvPr/>
        </p:nvSpPr>
        <p:spPr>
          <a:xfrm>
            <a:off x="3220278" y="3182898"/>
            <a:ext cx="1500809" cy="492204"/>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46;p3">
            <a:extLst>
              <a:ext uri="{FF2B5EF4-FFF2-40B4-BE49-F238E27FC236}">
                <a16:creationId xmlns:a16="http://schemas.microsoft.com/office/drawing/2014/main" id="{A80C8937-D990-CE46-9548-EC71C504B1E4}"/>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i="0" u="none" strike="noStrike" cap="none" dirty="0">
                <a:solidFill>
                  <a:srgbClr val="DD3784"/>
                </a:solidFill>
                <a:latin typeface="Open Sans"/>
                <a:ea typeface="Open Sans"/>
                <a:cs typeface="Open Sans"/>
                <a:sym typeface="Open Sans"/>
              </a:rPr>
              <a:t>What Are Protected Characteristics?</a:t>
            </a:r>
            <a:endParaRPr sz="3600" b="1" i="0" u="none" strike="noStrike" cap="none" dirty="0">
              <a:solidFill>
                <a:srgbClr val="DD3784"/>
              </a:solidFill>
              <a:latin typeface="Open Sans"/>
              <a:ea typeface="Open Sans"/>
              <a:cs typeface="Open Sans"/>
              <a:sym typeface="Open Sans"/>
            </a:endParaRPr>
          </a:p>
        </p:txBody>
      </p:sp>
      <p:sp>
        <p:nvSpPr>
          <p:cNvPr id="3" name="Google Shape;47;p3">
            <a:extLst>
              <a:ext uri="{FF2B5EF4-FFF2-40B4-BE49-F238E27FC236}">
                <a16:creationId xmlns:a16="http://schemas.microsoft.com/office/drawing/2014/main" id="{D79132B8-31FF-B64F-9CCB-5BE0F278456D}"/>
              </a:ext>
            </a:extLst>
          </p:cNvPr>
          <p:cNvSpPr/>
          <p:nvPr/>
        </p:nvSpPr>
        <p:spPr>
          <a:xfrm>
            <a:off x="431800" y="1376363"/>
            <a:ext cx="8280400" cy="1328023"/>
          </a:xfrm>
          <a:prstGeom prst="roundRect">
            <a:avLst>
              <a:gd name="adj" fmla="val 16667"/>
            </a:avLst>
          </a:prstGeom>
          <a:solidFill>
            <a:srgbClr val="F074B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dirty="0">
                <a:solidFill>
                  <a:srgbClr val="262626"/>
                </a:solidFill>
                <a:latin typeface="Open Sans"/>
                <a:ea typeface="Open Sans"/>
                <a:cs typeface="Open Sans"/>
                <a:sym typeface="Open Sans"/>
              </a:rPr>
              <a:t>Protected characteristics </a:t>
            </a:r>
            <a:r>
              <a:rPr lang="en-GB" sz="1800" b="0" i="0" u="none" strike="noStrike" cap="none" dirty="0">
                <a:solidFill>
                  <a:srgbClr val="262626"/>
                </a:solidFill>
                <a:latin typeface="Open Sans"/>
                <a:ea typeface="Open Sans"/>
                <a:cs typeface="Open Sans"/>
                <a:sym typeface="Open Sans"/>
              </a:rPr>
              <a:t>are aspects of a person’s identity that are protected under the </a:t>
            </a:r>
            <a:r>
              <a:rPr lang="en-GB" sz="1800" b="1" i="0" u="none" strike="noStrike" cap="none" dirty="0">
                <a:solidFill>
                  <a:srgbClr val="262626"/>
                </a:solidFill>
                <a:latin typeface="Open Sans"/>
                <a:ea typeface="Open Sans"/>
                <a:cs typeface="Open Sans"/>
                <a:sym typeface="Open Sans"/>
              </a:rPr>
              <a:t>Equality Act 2010</a:t>
            </a:r>
            <a:r>
              <a:rPr lang="en-GB" sz="1800" b="0" i="0" u="none" strike="noStrike" cap="none" dirty="0">
                <a:solidFill>
                  <a:srgbClr val="262626"/>
                </a:solidFill>
                <a:latin typeface="Open Sans"/>
                <a:ea typeface="Open Sans"/>
                <a:cs typeface="Open Sans"/>
                <a:sym typeface="Open Sans"/>
              </a:rPr>
              <a:t>. </a:t>
            </a:r>
            <a:r>
              <a:rPr lang="en-GB" sz="1800" b="0" i="0" u="none" strike="noStrike" cap="none" dirty="0">
                <a:solidFill>
                  <a:srgbClr val="202124"/>
                </a:solidFill>
                <a:latin typeface="Open Sans"/>
                <a:ea typeface="Open Sans"/>
                <a:cs typeface="Open Sans"/>
                <a:sym typeface="Open Sans"/>
              </a:rPr>
              <a:t>This law makes it illegal to discriminate against someone based on these characteristics, helping to promote a fairer and more equal society.</a:t>
            </a:r>
            <a:endParaRPr sz="1800" b="0" i="0" u="none" strike="noStrike" cap="none" dirty="0">
              <a:solidFill>
                <a:srgbClr val="262626"/>
              </a:solidFill>
              <a:latin typeface="Open Sans"/>
              <a:ea typeface="Open Sans"/>
              <a:cs typeface="Open Sans"/>
              <a:sym typeface="Open Sans"/>
            </a:endParaRPr>
          </a:p>
        </p:txBody>
      </p:sp>
      <p:sp>
        <p:nvSpPr>
          <p:cNvPr id="4" name="Google Shape;48;p3">
            <a:extLst>
              <a:ext uri="{FF2B5EF4-FFF2-40B4-BE49-F238E27FC236}">
                <a16:creationId xmlns:a16="http://schemas.microsoft.com/office/drawing/2014/main" id="{76A8DB84-E678-B44B-8B84-A859F081D65F}"/>
              </a:ext>
            </a:extLst>
          </p:cNvPr>
          <p:cNvSpPr txBox="1"/>
          <p:nvPr/>
        </p:nvSpPr>
        <p:spPr>
          <a:xfrm>
            <a:off x="1006789" y="3440274"/>
            <a:ext cx="3565211" cy="17081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262626"/>
              </a:buClr>
              <a:buSzPts val="1800"/>
              <a:buFont typeface="Arial"/>
              <a:buChar char="•"/>
            </a:pPr>
            <a:r>
              <a:rPr lang="en-GB" sz="1800" b="0" i="0" u="none" strike="noStrike" cap="none" dirty="0">
                <a:solidFill>
                  <a:srgbClr val="262626"/>
                </a:solidFill>
                <a:latin typeface="Open Sans"/>
                <a:ea typeface="Open Sans"/>
                <a:cs typeface="Open Sans"/>
                <a:sym typeface="Open Sans"/>
              </a:rPr>
              <a:t>age</a:t>
            </a:r>
            <a:endParaRPr dirty="0"/>
          </a:p>
          <a:p>
            <a:pPr marL="285750" marR="0" lvl="0" indent="-285750" algn="l" rtl="0">
              <a:spcBef>
                <a:spcPts val="600"/>
              </a:spcBef>
              <a:spcAft>
                <a:spcPts val="0"/>
              </a:spcAft>
              <a:buClr>
                <a:srgbClr val="262626"/>
              </a:buClr>
              <a:buSzPts val="1800"/>
              <a:buFont typeface="Arial"/>
              <a:buChar char="•"/>
            </a:pPr>
            <a:r>
              <a:rPr lang="en-GB" sz="1800" b="0" i="0" u="none" strike="noStrike" cap="none" dirty="0">
                <a:solidFill>
                  <a:srgbClr val="262626"/>
                </a:solidFill>
                <a:latin typeface="Open Sans"/>
                <a:ea typeface="Open Sans"/>
                <a:cs typeface="Open Sans"/>
                <a:sym typeface="Open Sans"/>
              </a:rPr>
              <a:t>disability</a:t>
            </a:r>
            <a:endParaRPr dirty="0"/>
          </a:p>
          <a:p>
            <a:pPr marL="285750" marR="0" lvl="0" indent="-285750" algn="l" rtl="0">
              <a:spcBef>
                <a:spcPts val="600"/>
              </a:spcBef>
              <a:spcAft>
                <a:spcPts val="0"/>
              </a:spcAft>
              <a:buClr>
                <a:srgbClr val="262626"/>
              </a:buClr>
              <a:buSzPts val="1800"/>
              <a:buFont typeface="Arial"/>
              <a:buChar char="•"/>
            </a:pPr>
            <a:r>
              <a:rPr lang="en-GB" sz="1800" b="0" i="0" u="none" strike="noStrike" cap="none" dirty="0">
                <a:solidFill>
                  <a:srgbClr val="262626"/>
                </a:solidFill>
                <a:latin typeface="Open Sans"/>
                <a:ea typeface="Open Sans"/>
                <a:cs typeface="Open Sans"/>
                <a:sym typeface="Open Sans"/>
              </a:rPr>
              <a:t>gender reassignment</a:t>
            </a:r>
            <a:endParaRPr dirty="0"/>
          </a:p>
          <a:p>
            <a:pPr marL="285750" marR="0" lvl="0" indent="-285750" algn="l" rtl="0">
              <a:spcBef>
                <a:spcPts val="600"/>
              </a:spcBef>
              <a:spcAft>
                <a:spcPts val="0"/>
              </a:spcAft>
              <a:buClr>
                <a:srgbClr val="262626"/>
              </a:buClr>
              <a:buSzPts val="1800"/>
              <a:buFont typeface="Arial"/>
              <a:buChar char="•"/>
            </a:pPr>
            <a:r>
              <a:rPr lang="en-GB" sz="1800" b="0" i="0" u="none" strike="noStrike" cap="none" dirty="0">
                <a:solidFill>
                  <a:srgbClr val="262626"/>
                </a:solidFill>
                <a:latin typeface="Open Sans"/>
                <a:ea typeface="Open Sans"/>
                <a:cs typeface="Open Sans"/>
                <a:sym typeface="Open Sans"/>
              </a:rPr>
              <a:t>marriage and civil partnership</a:t>
            </a:r>
          </a:p>
        </p:txBody>
      </p:sp>
      <p:sp>
        <p:nvSpPr>
          <p:cNvPr id="5" name="Google Shape;49;p3">
            <a:extLst>
              <a:ext uri="{FF2B5EF4-FFF2-40B4-BE49-F238E27FC236}">
                <a16:creationId xmlns:a16="http://schemas.microsoft.com/office/drawing/2014/main" id="{CC31022A-9675-C840-A18F-50A2C0488ADF}"/>
              </a:ext>
            </a:extLst>
          </p:cNvPr>
          <p:cNvSpPr txBox="1"/>
          <p:nvPr/>
        </p:nvSpPr>
        <p:spPr>
          <a:xfrm>
            <a:off x="4572000" y="3436261"/>
            <a:ext cx="3184614" cy="1708120"/>
          </a:xfrm>
          <a:prstGeom prst="rect">
            <a:avLst/>
          </a:prstGeom>
          <a:noFill/>
          <a:ln>
            <a:noFill/>
          </a:ln>
        </p:spPr>
        <p:txBody>
          <a:bodyPr spcFirstLastPara="1" wrap="square" lIns="91425" tIns="45700" rIns="91425" bIns="45700" anchor="t" anchorCtr="0">
            <a:spAutoFit/>
          </a:bodyPr>
          <a:lstStyle/>
          <a:p>
            <a:pPr marL="285750" indent="-285750">
              <a:spcBef>
                <a:spcPts val="0"/>
              </a:spcBef>
              <a:spcAft>
                <a:spcPts val="0"/>
              </a:spcAft>
              <a:buClr>
                <a:srgbClr val="262626"/>
              </a:buClr>
              <a:buSzPts val="1800"/>
              <a:buFont typeface="Arial"/>
              <a:buChar char="•"/>
            </a:pPr>
            <a:r>
              <a:rPr lang="en-GB" dirty="0">
                <a:solidFill>
                  <a:srgbClr val="262626"/>
                </a:solidFill>
                <a:latin typeface="Open Sans"/>
                <a:ea typeface="Open Sans"/>
                <a:cs typeface="Open Sans"/>
                <a:sym typeface="Open Sans"/>
              </a:rPr>
              <a:t>pregnancy and maternity</a:t>
            </a:r>
            <a:endParaRPr lang="en-GB" sz="1800" b="0" i="0" u="none" strike="noStrike" cap="none" dirty="0">
              <a:solidFill>
                <a:srgbClr val="262626"/>
              </a:solidFill>
              <a:latin typeface="Open Sans"/>
              <a:ea typeface="Open Sans"/>
              <a:cs typeface="Open Sans"/>
              <a:sym typeface="Open Sans"/>
            </a:endParaRPr>
          </a:p>
          <a:p>
            <a:pPr marL="285750" marR="0" lvl="0" indent="-285750" algn="l" rtl="0">
              <a:spcBef>
                <a:spcPts val="0"/>
              </a:spcBef>
              <a:spcAft>
                <a:spcPts val="0"/>
              </a:spcAft>
              <a:buClr>
                <a:srgbClr val="262626"/>
              </a:buClr>
              <a:buSzPts val="1800"/>
              <a:buFont typeface="Arial"/>
              <a:buChar char="•"/>
            </a:pPr>
            <a:r>
              <a:rPr lang="en-GB" sz="1800" b="0" i="0" u="none" strike="noStrike" cap="none" dirty="0">
                <a:solidFill>
                  <a:srgbClr val="262626"/>
                </a:solidFill>
                <a:latin typeface="Open Sans"/>
                <a:ea typeface="Open Sans"/>
                <a:cs typeface="Open Sans"/>
                <a:sym typeface="Open Sans"/>
              </a:rPr>
              <a:t>race </a:t>
            </a:r>
            <a:endParaRPr dirty="0"/>
          </a:p>
          <a:p>
            <a:pPr marL="285750" marR="0" lvl="0" indent="-285750" algn="l" rtl="0">
              <a:spcBef>
                <a:spcPts val="600"/>
              </a:spcBef>
              <a:spcAft>
                <a:spcPts val="0"/>
              </a:spcAft>
              <a:buClr>
                <a:srgbClr val="262626"/>
              </a:buClr>
              <a:buSzPts val="1800"/>
              <a:buFont typeface="Arial"/>
              <a:buChar char="•"/>
            </a:pPr>
            <a:r>
              <a:rPr lang="en-GB" sz="1800" b="0" i="0" u="none" strike="noStrike" cap="none" dirty="0">
                <a:solidFill>
                  <a:srgbClr val="262626"/>
                </a:solidFill>
                <a:latin typeface="Open Sans"/>
                <a:ea typeface="Open Sans"/>
                <a:cs typeface="Open Sans"/>
                <a:sym typeface="Open Sans"/>
              </a:rPr>
              <a:t>religion or belief</a:t>
            </a:r>
            <a:endParaRPr dirty="0"/>
          </a:p>
          <a:p>
            <a:pPr marL="285750" marR="0" lvl="0" indent="-285750" algn="l" rtl="0">
              <a:spcBef>
                <a:spcPts val="600"/>
              </a:spcBef>
              <a:spcAft>
                <a:spcPts val="0"/>
              </a:spcAft>
              <a:buClr>
                <a:srgbClr val="262626"/>
              </a:buClr>
              <a:buSzPts val="1800"/>
              <a:buFont typeface="Arial"/>
              <a:buChar char="•"/>
            </a:pPr>
            <a:r>
              <a:rPr lang="en-GB" sz="1800" b="0" i="0" u="none" strike="noStrike" cap="none" dirty="0">
                <a:solidFill>
                  <a:srgbClr val="262626"/>
                </a:solidFill>
                <a:latin typeface="Open Sans"/>
                <a:ea typeface="Open Sans"/>
                <a:cs typeface="Open Sans"/>
                <a:sym typeface="Open Sans"/>
              </a:rPr>
              <a:t>sex</a:t>
            </a:r>
            <a:endParaRPr dirty="0"/>
          </a:p>
          <a:p>
            <a:pPr marL="285750" marR="0" lvl="0" indent="-285750" algn="l" rtl="0">
              <a:spcBef>
                <a:spcPts val="600"/>
              </a:spcBef>
              <a:spcAft>
                <a:spcPts val="0"/>
              </a:spcAft>
              <a:buClr>
                <a:srgbClr val="262626"/>
              </a:buClr>
              <a:buSzPts val="1800"/>
              <a:buFont typeface="Arial"/>
              <a:buChar char="•"/>
            </a:pPr>
            <a:r>
              <a:rPr lang="en-GB" sz="1800" b="0" i="0" u="none" strike="noStrike" cap="none" dirty="0">
                <a:solidFill>
                  <a:srgbClr val="262626"/>
                </a:solidFill>
                <a:latin typeface="Open Sans"/>
                <a:ea typeface="Open Sans"/>
                <a:cs typeface="Open Sans"/>
                <a:sym typeface="Open Sans"/>
              </a:rPr>
              <a:t>sexual orientation</a:t>
            </a:r>
            <a:endParaRPr sz="1800" b="0" i="0" u="none" strike="noStrike" cap="none" dirty="0">
              <a:solidFill>
                <a:srgbClr val="262626"/>
              </a:solidFill>
              <a:latin typeface="Open Sans"/>
              <a:ea typeface="Open Sans"/>
              <a:cs typeface="Open Sans"/>
              <a:sym typeface="Open Sans"/>
            </a:endParaRPr>
          </a:p>
        </p:txBody>
      </p:sp>
      <p:sp>
        <p:nvSpPr>
          <p:cNvPr id="6" name="Google Shape;50;p3">
            <a:extLst>
              <a:ext uri="{FF2B5EF4-FFF2-40B4-BE49-F238E27FC236}">
                <a16:creationId xmlns:a16="http://schemas.microsoft.com/office/drawing/2014/main" id="{09730681-5ACB-594A-8962-CCEA4BDAF043}"/>
              </a:ext>
            </a:extLst>
          </p:cNvPr>
          <p:cNvSpPr txBox="1"/>
          <p:nvPr/>
        </p:nvSpPr>
        <p:spPr>
          <a:xfrm>
            <a:off x="431800" y="2841805"/>
            <a:ext cx="8280400" cy="373179"/>
          </a:xfrm>
          <a:prstGeom prst="rect">
            <a:avLst/>
          </a:prstGeom>
          <a:noFill/>
          <a:ln>
            <a:noFill/>
          </a:ln>
        </p:spPr>
        <p:txBody>
          <a:bodyPr spcFirstLastPara="1" wrap="square" lIns="0" tIns="45700" rIns="0" bIns="45700" anchor="t" anchorCtr="0">
            <a:spAutoFit/>
          </a:bodyPr>
          <a:lstStyle/>
          <a:p>
            <a:pPr marL="0" marR="0" lvl="0" indent="0" algn="l" rtl="0">
              <a:lnSpc>
                <a:spcPct val="127777"/>
              </a:lnSpc>
              <a:spcBef>
                <a:spcPts val="0"/>
              </a:spcBef>
              <a:spcAft>
                <a:spcPts val="0"/>
              </a:spcAft>
              <a:buNone/>
            </a:pPr>
            <a:r>
              <a:rPr lang="en-GB" sz="1800" b="0" i="0" u="none" strike="noStrike" cap="none" dirty="0">
                <a:solidFill>
                  <a:srgbClr val="262626"/>
                </a:solidFill>
                <a:latin typeface="Open Sans"/>
                <a:ea typeface="Open Sans"/>
                <a:cs typeface="Open Sans"/>
                <a:sym typeface="Open Sans"/>
              </a:rPr>
              <a:t>The nine protected characteristics are:</a:t>
            </a:r>
            <a:endParaRPr dirty="0"/>
          </a:p>
        </p:txBody>
      </p:sp>
      <p:pic>
        <p:nvPicPr>
          <p:cNvPr id="8" name="Picture 7" descr="Background pattern&#10;&#10;Description automatically generated">
            <a:extLst>
              <a:ext uri="{FF2B5EF4-FFF2-40B4-BE49-F238E27FC236}">
                <a16:creationId xmlns:a16="http://schemas.microsoft.com/office/drawing/2014/main" id="{C76AC294-95A8-4A42-B65E-8ECE678863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467309" y="4189073"/>
            <a:ext cx="1958065" cy="3136900"/>
          </a:xfrm>
          <a:prstGeom prst="rect">
            <a:avLst/>
          </a:prstGeom>
        </p:spPr>
      </p:pic>
    </p:spTree>
    <p:extLst>
      <p:ext uri="{BB962C8B-B14F-4D97-AF65-F5344CB8AC3E}">
        <p14:creationId xmlns:p14="http://schemas.microsoft.com/office/powerpoint/2010/main" val="143692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56;p4">
            <a:extLst>
              <a:ext uri="{FF2B5EF4-FFF2-40B4-BE49-F238E27FC236}">
                <a16:creationId xmlns:a16="http://schemas.microsoft.com/office/drawing/2014/main" id="{C2F9CC80-AC7F-AA4E-ACF5-536A651E1733}"/>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i="0" u="none" strike="noStrike" cap="none" dirty="0">
                <a:solidFill>
                  <a:srgbClr val="AA8517"/>
                </a:solidFill>
                <a:latin typeface="Open Sans"/>
                <a:ea typeface="Open Sans"/>
                <a:cs typeface="Open Sans"/>
                <a:sym typeface="Open Sans"/>
              </a:rPr>
              <a:t>The Equality Act 2010</a:t>
            </a:r>
            <a:endParaRPr sz="3600" b="1" i="0" u="none" strike="noStrike" cap="none" dirty="0">
              <a:solidFill>
                <a:srgbClr val="AA8517"/>
              </a:solidFill>
              <a:latin typeface="Open Sans"/>
              <a:ea typeface="Open Sans"/>
              <a:cs typeface="Open Sans"/>
              <a:sym typeface="Open Sans"/>
            </a:endParaRPr>
          </a:p>
        </p:txBody>
      </p:sp>
      <p:sp>
        <p:nvSpPr>
          <p:cNvPr id="3" name="Google Shape;57;p4">
            <a:extLst>
              <a:ext uri="{FF2B5EF4-FFF2-40B4-BE49-F238E27FC236}">
                <a16:creationId xmlns:a16="http://schemas.microsoft.com/office/drawing/2014/main" id="{D9E557E4-DECB-2648-95E3-AE02610609A3}"/>
              </a:ext>
            </a:extLst>
          </p:cNvPr>
          <p:cNvSpPr txBox="1"/>
          <p:nvPr/>
        </p:nvSpPr>
        <p:spPr>
          <a:xfrm>
            <a:off x="431801" y="1463698"/>
            <a:ext cx="8280400" cy="1754286"/>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chemeClr val="dk1"/>
              </a:buClr>
              <a:buSzPts val="1800"/>
              <a:buFont typeface="Open Sans"/>
              <a:buNone/>
            </a:pPr>
            <a:r>
              <a:rPr lang="en-GB" sz="1800" b="0" i="0" u="none" strike="noStrike" cap="none" dirty="0">
                <a:solidFill>
                  <a:schemeClr val="dk1"/>
                </a:solidFill>
                <a:latin typeface="Open Sans"/>
                <a:ea typeface="Open Sans"/>
                <a:cs typeface="Open Sans"/>
                <a:sym typeface="Open Sans"/>
              </a:rPr>
              <a:t>The Equality Act came into force on 1</a:t>
            </a:r>
            <a:r>
              <a:rPr lang="en-GB" sz="1800" b="0" i="0" u="none" strike="noStrike" cap="none" baseline="30000" dirty="0">
                <a:solidFill>
                  <a:schemeClr val="dk1"/>
                </a:solidFill>
                <a:latin typeface="Open Sans"/>
                <a:ea typeface="Open Sans"/>
                <a:cs typeface="Open Sans"/>
                <a:sym typeface="Open Sans"/>
              </a:rPr>
              <a:t>st</a:t>
            </a:r>
            <a:r>
              <a:rPr lang="en-GB" sz="1800" b="0" i="0" u="none" strike="noStrike" cap="none" dirty="0">
                <a:solidFill>
                  <a:schemeClr val="dk1"/>
                </a:solidFill>
                <a:latin typeface="Open Sans"/>
                <a:ea typeface="Open Sans"/>
                <a:cs typeface="Open Sans"/>
                <a:sym typeface="Open Sans"/>
              </a:rPr>
              <a:t> October 2010. It brings together over 116 separate pieces of legislation into a single act.</a:t>
            </a:r>
            <a:endParaRPr dirty="0"/>
          </a:p>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Open Sans"/>
              <a:ea typeface="Open Sans"/>
              <a:cs typeface="Open Sans"/>
              <a:sym typeface="Open Sans"/>
            </a:endParaRPr>
          </a:p>
          <a:p>
            <a:pPr lvl="0">
              <a:spcBef>
                <a:spcPts val="0"/>
              </a:spcBef>
              <a:spcAft>
                <a:spcPts val="0"/>
              </a:spcAft>
              <a:buClr>
                <a:schemeClr val="dk1"/>
              </a:buClr>
              <a:buSzPts val="1800"/>
            </a:pPr>
            <a:r>
              <a:rPr lang="en-GB" dirty="0">
                <a:solidFill>
                  <a:schemeClr val="dk1"/>
                </a:solidFill>
                <a:latin typeface="Open Sans"/>
                <a:ea typeface="Open Sans"/>
                <a:cs typeface="Open Sans"/>
                <a:sym typeface="Open Sans"/>
              </a:rPr>
              <a:t>The Equality Act 2010 lays out a legal framework to protect the rights of individuals and advance equality of opportunity for all. It provides Britain with a discrimination law that prevents individuals from facing unfair treatment.</a:t>
            </a:r>
            <a:endParaRPr dirty="0"/>
          </a:p>
        </p:txBody>
      </p:sp>
      <p:pic>
        <p:nvPicPr>
          <p:cNvPr id="4" name="Picture 3" descr="Background pattern&#10;&#10;Description automatically generated">
            <a:extLst>
              <a:ext uri="{FF2B5EF4-FFF2-40B4-BE49-F238E27FC236}">
                <a16:creationId xmlns:a16="http://schemas.microsoft.com/office/drawing/2014/main" id="{B294656D-A5FC-1B47-A5D1-407D598596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26" y="3721100"/>
            <a:ext cx="1958065" cy="3136900"/>
          </a:xfrm>
          <a:prstGeom prst="rect">
            <a:avLst/>
          </a:prstGeom>
        </p:spPr>
      </p:pic>
      <p:pic>
        <p:nvPicPr>
          <p:cNvPr id="5" name="Picture 4" descr="Background pattern&#10;&#10;Description automatically generated">
            <a:extLst>
              <a:ext uri="{FF2B5EF4-FFF2-40B4-BE49-F238E27FC236}">
                <a16:creationId xmlns:a16="http://schemas.microsoft.com/office/drawing/2014/main" id="{1B94AB68-FA85-7747-A977-3455965CBD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89611" y="3721102"/>
            <a:ext cx="1958063" cy="3136897"/>
          </a:xfrm>
          <a:prstGeom prst="rect">
            <a:avLst/>
          </a:prstGeom>
        </p:spPr>
      </p:pic>
    </p:spTree>
    <p:extLst>
      <p:ext uri="{BB962C8B-B14F-4D97-AF65-F5344CB8AC3E}">
        <p14:creationId xmlns:p14="http://schemas.microsoft.com/office/powerpoint/2010/main" val="210769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63;p5">
            <a:extLst>
              <a:ext uri="{FF2B5EF4-FFF2-40B4-BE49-F238E27FC236}">
                <a16:creationId xmlns:a16="http://schemas.microsoft.com/office/drawing/2014/main" id="{AD235AD8-35AB-1243-9E4A-7E009872706B}"/>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i="0" u="none" strike="noStrike" cap="none" dirty="0">
                <a:solidFill>
                  <a:srgbClr val="DD3784"/>
                </a:solidFill>
                <a:latin typeface="Open Sans"/>
                <a:ea typeface="Open Sans"/>
                <a:cs typeface="Open Sans"/>
                <a:sym typeface="Open Sans"/>
              </a:rPr>
              <a:t>The Equality Act 2010</a:t>
            </a:r>
            <a:endParaRPr sz="3600" b="1" i="0" u="none" strike="noStrike" cap="none" dirty="0">
              <a:solidFill>
                <a:srgbClr val="DD3784"/>
              </a:solidFill>
              <a:latin typeface="Open Sans"/>
              <a:ea typeface="Open Sans"/>
              <a:cs typeface="Open Sans"/>
              <a:sym typeface="Open Sans"/>
            </a:endParaRPr>
          </a:p>
        </p:txBody>
      </p:sp>
      <p:sp>
        <p:nvSpPr>
          <p:cNvPr id="3" name="Google Shape;64;p5">
            <a:extLst>
              <a:ext uri="{FF2B5EF4-FFF2-40B4-BE49-F238E27FC236}">
                <a16:creationId xmlns:a16="http://schemas.microsoft.com/office/drawing/2014/main" id="{68D783E7-903A-FC49-85F8-D2DDF4985B49}"/>
              </a:ext>
            </a:extLst>
          </p:cNvPr>
          <p:cNvSpPr txBox="1"/>
          <p:nvPr/>
        </p:nvSpPr>
        <p:spPr>
          <a:xfrm>
            <a:off x="431801" y="1388395"/>
            <a:ext cx="8280400" cy="4062651"/>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chemeClr val="dk1"/>
              </a:buClr>
              <a:buSzPts val="1800"/>
              <a:buFont typeface="Open Sans"/>
              <a:buNone/>
            </a:pPr>
            <a:r>
              <a:rPr lang="en-GB" sz="1800" b="0" i="0" u="none" strike="noStrike" cap="none" dirty="0">
                <a:solidFill>
                  <a:schemeClr val="dk1"/>
                </a:solidFill>
                <a:latin typeface="Open Sans"/>
                <a:ea typeface="Open Sans"/>
                <a:cs typeface="Open Sans"/>
                <a:sym typeface="Open Sans"/>
              </a:rPr>
              <a:t>Under the Equality Act 2010, you are protected from discrimination:</a:t>
            </a:r>
            <a:endParaRPr dirty="0"/>
          </a:p>
          <a:p>
            <a:pPr marL="285750" marR="0" lvl="0" indent="-285750" algn="l" rtl="0">
              <a:spcBef>
                <a:spcPts val="1200"/>
              </a:spcBef>
              <a:spcAft>
                <a:spcPts val="0"/>
              </a:spcAft>
              <a:buClr>
                <a:schemeClr val="dk1"/>
              </a:buClr>
              <a:buSzPts val="1800"/>
              <a:buFont typeface="Arial"/>
              <a:buChar char="•"/>
            </a:pPr>
            <a:r>
              <a:rPr lang="en-GB" sz="1800" b="0" i="0" u="none" strike="noStrike" cap="none" dirty="0">
                <a:solidFill>
                  <a:schemeClr val="dk1"/>
                </a:solidFill>
                <a:latin typeface="Open Sans"/>
                <a:ea typeface="Open Sans"/>
                <a:cs typeface="Open Sans"/>
                <a:sym typeface="Open Sans"/>
              </a:rPr>
              <a:t>when you are in the workplace,</a:t>
            </a:r>
            <a:endParaRPr dirty="0"/>
          </a:p>
          <a:p>
            <a:pPr marL="285750" marR="0" lvl="0" indent="-285750" algn="l" rtl="0">
              <a:spcBef>
                <a:spcPts val="1200"/>
              </a:spcBef>
              <a:spcAft>
                <a:spcPts val="0"/>
              </a:spcAft>
              <a:buClr>
                <a:schemeClr val="dk1"/>
              </a:buClr>
              <a:buSzPts val="1800"/>
              <a:buFont typeface="Arial"/>
              <a:buChar char="•"/>
            </a:pPr>
            <a:r>
              <a:rPr lang="en-GB" sz="1800" b="0" i="0" u="none" strike="noStrike" cap="none" dirty="0">
                <a:solidFill>
                  <a:schemeClr val="dk1"/>
                </a:solidFill>
                <a:latin typeface="Open Sans"/>
                <a:ea typeface="Open Sans"/>
                <a:cs typeface="Open Sans"/>
                <a:sym typeface="Open Sans"/>
              </a:rPr>
              <a:t>when you use public services like healthcare (for example, visiting your doctor or local hospital) or education (for example, at your school or college),</a:t>
            </a:r>
            <a:endParaRPr dirty="0"/>
          </a:p>
          <a:p>
            <a:pPr marL="285750" marR="0" lvl="0" indent="-285750" algn="l" rtl="0">
              <a:spcBef>
                <a:spcPts val="1200"/>
              </a:spcBef>
              <a:spcAft>
                <a:spcPts val="0"/>
              </a:spcAft>
              <a:buClr>
                <a:schemeClr val="dk1"/>
              </a:buClr>
              <a:buSzPts val="1800"/>
              <a:buFont typeface="Arial"/>
              <a:buChar char="•"/>
            </a:pPr>
            <a:r>
              <a:rPr lang="en-GB" sz="1800" b="0" i="0" u="none" strike="noStrike" cap="none" dirty="0">
                <a:solidFill>
                  <a:schemeClr val="dk1"/>
                </a:solidFill>
                <a:latin typeface="Open Sans"/>
                <a:ea typeface="Open Sans"/>
                <a:cs typeface="Open Sans"/>
                <a:sym typeface="Open Sans"/>
              </a:rPr>
              <a:t>when you use businesses and other organisations that provide services and goods (like shops, restaurants, and cinemas),</a:t>
            </a:r>
            <a:endParaRPr dirty="0"/>
          </a:p>
          <a:p>
            <a:pPr marL="285750" marR="0" lvl="0" indent="-285750" algn="l" rtl="0">
              <a:spcBef>
                <a:spcPts val="1200"/>
              </a:spcBef>
              <a:spcAft>
                <a:spcPts val="0"/>
              </a:spcAft>
              <a:buClr>
                <a:schemeClr val="dk1"/>
              </a:buClr>
              <a:buSzPts val="1800"/>
              <a:buFont typeface="Arial"/>
              <a:buChar char="•"/>
            </a:pPr>
            <a:r>
              <a:rPr lang="en-GB" sz="1800" b="0" i="0" u="none" strike="noStrike" cap="none" dirty="0">
                <a:solidFill>
                  <a:schemeClr val="dk1"/>
                </a:solidFill>
                <a:latin typeface="Open Sans"/>
                <a:ea typeface="Open Sans"/>
                <a:cs typeface="Open Sans"/>
                <a:sym typeface="Open Sans"/>
              </a:rPr>
              <a:t>when you use transport,</a:t>
            </a:r>
            <a:endParaRPr dirty="0"/>
          </a:p>
          <a:p>
            <a:pPr marL="285750" marR="0" lvl="0" indent="-285750" algn="l" rtl="0">
              <a:spcBef>
                <a:spcPts val="1200"/>
              </a:spcBef>
              <a:spcAft>
                <a:spcPts val="0"/>
              </a:spcAft>
              <a:buClr>
                <a:schemeClr val="dk1"/>
              </a:buClr>
              <a:buSzPts val="1800"/>
              <a:buFont typeface="Arial"/>
              <a:buChar char="•"/>
            </a:pPr>
            <a:r>
              <a:rPr lang="en-GB" sz="1800" b="0" i="0" u="none" strike="noStrike" cap="none" dirty="0">
                <a:solidFill>
                  <a:schemeClr val="dk1"/>
                </a:solidFill>
                <a:latin typeface="Open Sans"/>
                <a:ea typeface="Open Sans"/>
                <a:cs typeface="Open Sans"/>
                <a:sym typeface="Open Sans"/>
              </a:rPr>
              <a:t>when you join a club or association (for example, your local tennis club),</a:t>
            </a:r>
            <a:endParaRPr dirty="0"/>
          </a:p>
          <a:p>
            <a:pPr marL="285750" marR="0" lvl="0" indent="-285750" algn="l" rtl="0">
              <a:spcBef>
                <a:spcPts val="1200"/>
              </a:spcBef>
              <a:spcAft>
                <a:spcPts val="0"/>
              </a:spcAft>
              <a:buClr>
                <a:schemeClr val="dk1"/>
              </a:buClr>
              <a:buSzPts val="1800"/>
              <a:buFont typeface="Arial"/>
              <a:buChar char="•"/>
            </a:pPr>
            <a:r>
              <a:rPr lang="en-GB" sz="1800" b="0" i="0" u="none" strike="noStrike" cap="none" dirty="0">
                <a:solidFill>
                  <a:schemeClr val="dk1"/>
                </a:solidFill>
                <a:latin typeface="Open Sans"/>
                <a:ea typeface="Open Sans"/>
                <a:cs typeface="Open Sans"/>
                <a:sym typeface="Open Sans"/>
              </a:rPr>
              <a:t>when you have contact with public bodies like your local council or government departments.</a:t>
            </a:r>
            <a:endParaRPr dirty="0"/>
          </a:p>
        </p:txBody>
      </p:sp>
    </p:spTree>
    <p:extLst>
      <p:ext uri="{BB962C8B-B14F-4D97-AF65-F5344CB8AC3E}">
        <p14:creationId xmlns:p14="http://schemas.microsoft.com/office/powerpoint/2010/main" val="356500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69;p6">
            <a:extLst>
              <a:ext uri="{FF2B5EF4-FFF2-40B4-BE49-F238E27FC236}">
                <a16:creationId xmlns:a16="http://schemas.microsoft.com/office/drawing/2014/main" id="{C94D96BA-C3AE-E24F-AAA2-992D4761807E}"/>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i="0" u="none" strike="noStrike" cap="none" dirty="0">
                <a:solidFill>
                  <a:srgbClr val="AF891F"/>
                </a:solidFill>
                <a:latin typeface="Open Sans"/>
                <a:ea typeface="Open Sans"/>
                <a:cs typeface="Open Sans"/>
                <a:sym typeface="Open Sans"/>
              </a:rPr>
              <a:t>What Is Discrimination?</a:t>
            </a:r>
            <a:endParaRPr sz="3600" b="1" i="0" u="none" strike="noStrike" cap="none" dirty="0">
              <a:solidFill>
                <a:srgbClr val="AF891F"/>
              </a:solidFill>
              <a:latin typeface="Open Sans"/>
              <a:ea typeface="Open Sans"/>
              <a:cs typeface="Open Sans"/>
              <a:sym typeface="Open Sans"/>
            </a:endParaRPr>
          </a:p>
        </p:txBody>
      </p:sp>
      <p:sp>
        <p:nvSpPr>
          <p:cNvPr id="3" name="Google Shape;70;p6">
            <a:extLst>
              <a:ext uri="{FF2B5EF4-FFF2-40B4-BE49-F238E27FC236}">
                <a16:creationId xmlns:a16="http://schemas.microsoft.com/office/drawing/2014/main" id="{5A5D7295-C7C2-3E4A-87AE-FA4C959921B1}"/>
              </a:ext>
            </a:extLst>
          </p:cNvPr>
          <p:cNvSpPr txBox="1"/>
          <p:nvPr/>
        </p:nvSpPr>
        <p:spPr>
          <a:xfrm>
            <a:off x="431801" y="1388395"/>
            <a:ext cx="8280400" cy="4550308"/>
          </a:xfrm>
          <a:prstGeom prst="rect">
            <a:avLst/>
          </a:prstGeom>
          <a:noFill/>
          <a:ln>
            <a:noFill/>
          </a:ln>
        </p:spPr>
        <p:txBody>
          <a:bodyPr spcFirstLastPara="1" wrap="square" lIns="0" tIns="45700" rIns="0" bIns="45700" anchor="t" anchorCtr="0">
            <a:spAutoFit/>
          </a:bodyPr>
          <a:lstStyle/>
          <a:p>
            <a:pPr marL="0" marR="0" lvl="0" indent="0" algn="l" rtl="0">
              <a:lnSpc>
                <a:spcPct val="107000"/>
              </a:lnSpc>
              <a:spcBef>
                <a:spcPts val="0"/>
              </a:spcBef>
              <a:spcAft>
                <a:spcPts val="0"/>
              </a:spcAft>
              <a:buClr>
                <a:srgbClr val="262626"/>
              </a:buClr>
              <a:buSzPts val="1800"/>
              <a:buFont typeface="Open Sans"/>
              <a:buNone/>
            </a:pPr>
            <a:r>
              <a:rPr lang="en-GB" sz="1600" b="1" i="0" u="none" strike="noStrike" cap="none" dirty="0">
                <a:solidFill>
                  <a:srgbClr val="AF891F"/>
                </a:solidFill>
                <a:latin typeface="Open Sans"/>
                <a:ea typeface="Open Sans"/>
                <a:cs typeface="Open Sans"/>
                <a:sym typeface="Open Sans"/>
              </a:rPr>
              <a:t>Discrimination</a:t>
            </a:r>
            <a:r>
              <a:rPr lang="en-GB" sz="1600" b="0" i="0" u="none" strike="noStrike" cap="none" dirty="0">
                <a:solidFill>
                  <a:srgbClr val="262626"/>
                </a:solidFill>
                <a:latin typeface="Open Sans"/>
                <a:ea typeface="Open Sans"/>
                <a:cs typeface="Open Sans"/>
                <a:sym typeface="Open Sans"/>
              </a:rPr>
              <a:t> is the unfair or prejudicial treatment of people and groups based on protected characteristics. It often stems from negative stereotypes. For example, stereotypes about sex and gender can lead to sexism, and stereotypes about race can lead to racism. Acts of discrimination may include persecution, harassment or bullying. </a:t>
            </a:r>
            <a:endParaRPr sz="1600" dirty="0"/>
          </a:p>
          <a:p>
            <a:pPr lvl="0">
              <a:lnSpc>
                <a:spcPct val="107000"/>
              </a:lnSpc>
              <a:spcBef>
                <a:spcPts val="1200"/>
              </a:spcBef>
              <a:spcAft>
                <a:spcPts val="0"/>
              </a:spcAft>
              <a:buClr>
                <a:srgbClr val="262626"/>
              </a:buClr>
              <a:buSzPts val="1800"/>
            </a:pPr>
            <a:r>
              <a:rPr lang="en-GB" sz="1600" b="1" i="0" u="none" strike="noStrike" cap="none" dirty="0">
                <a:solidFill>
                  <a:srgbClr val="AF891F"/>
                </a:solidFill>
                <a:latin typeface="Open Sans"/>
                <a:ea typeface="Open Sans"/>
                <a:cs typeface="Open Sans"/>
                <a:sym typeface="Open Sans"/>
              </a:rPr>
              <a:t>Prejudice</a:t>
            </a:r>
            <a:r>
              <a:rPr lang="en-GB" sz="1600" b="0" i="0" u="none" strike="noStrike" cap="none" dirty="0">
                <a:solidFill>
                  <a:srgbClr val="262626"/>
                </a:solidFill>
                <a:latin typeface="Open Sans"/>
                <a:ea typeface="Open Sans"/>
                <a:cs typeface="Open Sans"/>
                <a:sym typeface="Open Sans"/>
              </a:rPr>
              <a:t> is the judgement of someone or something without knowing enough information about that person or thing. This might include dislike or hostility based on preconceived and unfounded opinions. For example, stereotypes about sexual orientation can lead to homophobia. </a:t>
            </a:r>
            <a:r>
              <a:rPr lang="en-GB" sz="1600" dirty="0">
                <a:solidFill>
                  <a:srgbClr val="262626"/>
                </a:solidFill>
                <a:latin typeface="Open Sans"/>
                <a:ea typeface="Open Sans"/>
                <a:cs typeface="Open Sans"/>
                <a:sym typeface="Open Sans"/>
              </a:rPr>
              <a:t>Prejudice may also lead to discrimination.</a:t>
            </a:r>
          </a:p>
          <a:p>
            <a:pPr lvl="0">
              <a:lnSpc>
                <a:spcPct val="107000"/>
              </a:lnSpc>
              <a:spcBef>
                <a:spcPts val="1200"/>
              </a:spcBef>
              <a:spcAft>
                <a:spcPts val="1200"/>
              </a:spcAft>
              <a:buClr>
                <a:srgbClr val="262626"/>
              </a:buClr>
              <a:buSzPts val="1800"/>
            </a:pPr>
            <a:r>
              <a:rPr lang="en-GB" sz="1600" dirty="0">
                <a:latin typeface="Open Sans"/>
                <a:ea typeface="Open Sans"/>
                <a:cs typeface="Open Sans"/>
                <a:sym typeface="Open Sans"/>
              </a:rPr>
              <a:t>A </a:t>
            </a:r>
            <a:r>
              <a:rPr lang="en-GB" sz="1600" b="1" dirty="0">
                <a:solidFill>
                  <a:srgbClr val="AF891F"/>
                </a:solidFill>
                <a:latin typeface="Open Sans"/>
                <a:ea typeface="Open Sans"/>
                <a:cs typeface="Open Sans"/>
                <a:sym typeface="Open Sans"/>
              </a:rPr>
              <a:t>hate crime </a:t>
            </a:r>
            <a:r>
              <a:rPr lang="en-GB" sz="1600" dirty="0">
                <a:latin typeface="Open Sans"/>
                <a:ea typeface="Open Sans"/>
                <a:cs typeface="Open Sans"/>
                <a:sym typeface="Open Sans"/>
              </a:rPr>
              <a:t>is any criminal offence that is perceived to be motivated by hostility or prejudice based on disability, race, religion, sexual orientation or transgender identity.</a:t>
            </a:r>
          </a:p>
          <a:p>
            <a:pPr lvl="0">
              <a:lnSpc>
                <a:spcPct val="107000"/>
              </a:lnSpc>
              <a:spcBef>
                <a:spcPts val="1200"/>
              </a:spcBef>
              <a:spcAft>
                <a:spcPts val="1200"/>
              </a:spcAft>
              <a:buClr>
                <a:srgbClr val="262626"/>
              </a:buClr>
              <a:buSzPts val="1800"/>
            </a:pPr>
            <a:r>
              <a:rPr lang="en-GB" sz="1600" dirty="0">
                <a:solidFill>
                  <a:srgbClr val="262626"/>
                </a:solidFill>
                <a:latin typeface="Open Sans"/>
                <a:ea typeface="Open Sans"/>
                <a:cs typeface="Open Sans"/>
                <a:sym typeface="Open Sans"/>
              </a:rPr>
              <a:t>It is important for us to be informed about these issues, because both students and teachers may experience discrimination in schools. For example, data shows that UK schools have recorded more than 60 000 racist incidents in the past five years,</a:t>
            </a:r>
            <a:r>
              <a:rPr lang="en-GB" sz="1600" baseline="30000" dirty="0">
                <a:solidFill>
                  <a:srgbClr val="262626"/>
                </a:solidFill>
                <a:latin typeface="Open Sans"/>
                <a:ea typeface="Open Sans"/>
                <a:cs typeface="Open Sans"/>
                <a:sym typeface="Open Sans"/>
              </a:rPr>
              <a:t>1</a:t>
            </a:r>
            <a:r>
              <a:rPr lang="en-GB" sz="1600" dirty="0">
                <a:solidFill>
                  <a:srgbClr val="262626"/>
                </a:solidFill>
                <a:latin typeface="Open Sans"/>
                <a:ea typeface="Open Sans"/>
                <a:cs typeface="Open Sans"/>
                <a:sym typeface="Open Sans"/>
              </a:rPr>
              <a:t> but real figures are believed to be much higher. </a:t>
            </a:r>
            <a:endParaRPr lang="en-GB" sz="1600" dirty="0">
              <a:solidFill>
                <a:schemeClr val="dk1"/>
              </a:solidFill>
              <a:latin typeface="Calibri"/>
              <a:ea typeface="Calibri"/>
              <a:cs typeface="Calibri"/>
              <a:sym typeface="Calibri"/>
            </a:endParaRPr>
          </a:p>
        </p:txBody>
      </p:sp>
      <p:sp>
        <p:nvSpPr>
          <p:cNvPr id="4" name="Google Shape;71;p6">
            <a:extLst>
              <a:ext uri="{FF2B5EF4-FFF2-40B4-BE49-F238E27FC236}">
                <a16:creationId xmlns:a16="http://schemas.microsoft.com/office/drawing/2014/main" id="{FBD56BA3-92CB-024B-8553-E2EA8E9FCCE6}"/>
              </a:ext>
            </a:extLst>
          </p:cNvPr>
          <p:cNvSpPr txBox="1"/>
          <p:nvPr/>
        </p:nvSpPr>
        <p:spPr>
          <a:xfrm>
            <a:off x="431800" y="5940130"/>
            <a:ext cx="6245725" cy="446877"/>
          </a:xfrm>
          <a:prstGeom prst="rect">
            <a:avLst/>
          </a:prstGeom>
          <a:noFill/>
          <a:ln>
            <a:noFill/>
          </a:ln>
        </p:spPr>
        <p:txBody>
          <a:bodyPr spcFirstLastPara="1" wrap="square" lIns="0" tIns="45700" rIns="0" bIns="45700" anchor="t" anchorCtr="0">
            <a:spAutoFit/>
          </a:bodyPr>
          <a:lstStyle/>
          <a:p>
            <a:pPr marL="0" marR="0" lvl="0" indent="0" algn="l" rtl="0">
              <a:lnSpc>
                <a:spcPct val="191666"/>
              </a:lnSpc>
              <a:spcBef>
                <a:spcPts val="0"/>
              </a:spcBef>
              <a:spcAft>
                <a:spcPts val="0"/>
              </a:spcAft>
              <a:buNone/>
            </a:pPr>
            <a:r>
              <a:rPr lang="en-GB" sz="1200" b="0" i="0" u="none" strike="noStrike" cap="none" baseline="30000" dirty="0">
                <a:solidFill>
                  <a:srgbClr val="121212"/>
                </a:solidFill>
                <a:latin typeface="Open Sans"/>
                <a:ea typeface="Open Sans"/>
                <a:cs typeface="Open Sans"/>
                <a:sym typeface="Open Sans"/>
              </a:rPr>
              <a:t>1</a:t>
            </a:r>
            <a:r>
              <a:rPr lang="en-GB" sz="1200" b="0" i="0" u="none" strike="noStrike" cap="none" dirty="0">
                <a:solidFill>
                  <a:srgbClr val="121212"/>
                </a:solidFill>
                <a:latin typeface="Open Sans"/>
                <a:ea typeface="Open Sans"/>
                <a:cs typeface="Open Sans"/>
                <a:sym typeface="Open Sans"/>
              </a:rPr>
              <a:t> </a:t>
            </a:r>
            <a:r>
              <a:rPr lang="en-GB" sz="1200" b="0" i="0" u="sng" strike="noStrike" cap="none" dirty="0">
                <a:solidFill>
                  <a:srgbClr val="AF891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UK Schools Record More than 60,000 Racist Incidents in Five Years (The Guardian)</a:t>
            </a:r>
            <a:endParaRPr sz="1200" b="1" i="0" u="none" strike="noStrike" cap="none" dirty="0">
              <a:solidFill>
                <a:srgbClr val="AF891F"/>
              </a:solidFill>
              <a:latin typeface="Open Sans"/>
              <a:ea typeface="Open Sans"/>
              <a:cs typeface="Open Sans"/>
              <a:sym typeface="Open Sans"/>
            </a:endParaRPr>
          </a:p>
        </p:txBody>
      </p:sp>
    </p:spTree>
    <p:extLst>
      <p:ext uri="{BB962C8B-B14F-4D97-AF65-F5344CB8AC3E}">
        <p14:creationId xmlns:p14="http://schemas.microsoft.com/office/powerpoint/2010/main" val="19739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76;p7">
            <a:extLst>
              <a:ext uri="{FF2B5EF4-FFF2-40B4-BE49-F238E27FC236}">
                <a16:creationId xmlns:a16="http://schemas.microsoft.com/office/drawing/2014/main" id="{0C36A86C-7B2F-E443-A889-902DF4F738CD}"/>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i="0" u="none" strike="noStrike" cap="none" dirty="0">
                <a:solidFill>
                  <a:srgbClr val="DD3784"/>
                </a:solidFill>
                <a:latin typeface="Open Sans"/>
                <a:ea typeface="Open Sans"/>
                <a:cs typeface="Open Sans"/>
                <a:sym typeface="Open Sans"/>
              </a:rPr>
              <a:t>How Can You Be Discriminated </a:t>
            </a:r>
            <a:br>
              <a:rPr lang="en-GB" sz="3600" b="1" i="0" u="none" strike="noStrike" cap="none" dirty="0">
                <a:solidFill>
                  <a:srgbClr val="DD3784"/>
                </a:solidFill>
                <a:latin typeface="Open Sans"/>
                <a:ea typeface="Open Sans"/>
                <a:cs typeface="Open Sans"/>
                <a:sym typeface="Open Sans"/>
              </a:rPr>
            </a:br>
            <a:r>
              <a:rPr lang="en-GB" sz="3600" b="1" i="0" u="none" strike="noStrike" cap="none" dirty="0">
                <a:solidFill>
                  <a:srgbClr val="DD3784"/>
                </a:solidFill>
                <a:latin typeface="Open Sans"/>
                <a:ea typeface="Open Sans"/>
                <a:cs typeface="Open Sans"/>
                <a:sym typeface="Open Sans"/>
              </a:rPr>
              <a:t>Against?</a:t>
            </a:r>
            <a:endParaRPr sz="3600" b="1" i="0" u="none" strike="noStrike" cap="none" dirty="0">
              <a:solidFill>
                <a:srgbClr val="DD3784"/>
              </a:solidFill>
              <a:latin typeface="Open Sans"/>
              <a:ea typeface="Open Sans"/>
              <a:cs typeface="Open Sans"/>
              <a:sym typeface="Open Sans"/>
            </a:endParaRPr>
          </a:p>
        </p:txBody>
      </p:sp>
      <p:sp>
        <p:nvSpPr>
          <p:cNvPr id="3" name="Google Shape;77;p7">
            <a:extLst>
              <a:ext uri="{FF2B5EF4-FFF2-40B4-BE49-F238E27FC236}">
                <a16:creationId xmlns:a16="http://schemas.microsoft.com/office/drawing/2014/main" id="{5297553C-4680-A74C-BB3E-0696CDB80697}"/>
              </a:ext>
            </a:extLst>
          </p:cNvPr>
          <p:cNvSpPr txBox="1"/>
          <p:nvPr/>
        </p:nvSpPr>
        <p:spPr>
          <a:xfrm>
            <a:off x="431800" y="1846351"/>
            <a:ext cx="8280400" cy="375296"/>
          </a:xfrm>
          <a:prstGeom prst="rect">
            <a:avLst/>
          </a:prstGeom>
          <a:noFill/>
          <a:ln>
            <a:noFill/>
          </a:ln>
        </p:spPr>
        <p:txBody>
          <a:bodyPr spcFirstLastPara="1" wrap="square" lIns="0" tIns="45700" rIns="0" bIns="45700" anchor="t" anchorCtr="0">
            <a:spAutoFit/>
          </a:bodyPr>
          <a:lstStyle/>
          <a:p>
            <a:pPr marL="0" marR="0" lvl="0" indent="0" algn="l" rtl="0">
              <a:lnSpc>
                <a:spcPct val="107000"/>
              </a:lnSpc>
              <a:spcBef>
                <a:spcPts val="0"/>
              </a:spcBef>
              <a:spcAft>
                <a:spcPts val="0"/>
              </a:spcAft>
              <a:buClr>
                <a:srgbClr val="262626"/>
              </a:buClr>
              <a:buSzPts val="1800"/>
              <a:buFont typeface="Open Sans"/>
              <a:buNone/>
            </a:pPr>
            <a:r>
              <a:rPr lang="en-GB" sz="1800" b="0" i="0" u="none" strike="noStrike" cap="none">
                <a:solidFill>
                  <a:srgbClr val="262626"/>
                </a:solidFill>
                <a:latin typeface="Open Sans"/>
                <a:ea typeface="Open Sans"/>
                <a:cs typeface="Open Sans"/>
                <a:sym typeface="Open Sans"/>
              </a:rPr>
              <a:t>There are four main types of discrimination:</a:t>
            </a:r>
            <a:endParaRPr sz="1800" b="0" i="0" u="none" strike="noStrike" cap="none">
              <a:solidFill>
                <a:schemeClr val="dk1"/>
              </a:solidFill>
              <a:latin typeface="Calibri"/>
              <a:ea typeface="Calibri"/>
              <a:cs typeface="Calibri"/>
              <a:sym typeface="Calibri"/>
            </a:endParaRPr>
          </a:p>
        </p:txBody>
      </p:sp>
      <p:sp>
        <p:nvSpPr>
          <p:cNvPr id="4" name="Google Shape;78;p7">
            <a:extLst>
              <a:ext uri="{FF2B5EF4-FFF2-40B4-BE49-F238E27FC236}">
                <a16:creationId xmlns:a16="http://schemas.microsoft.com/office/drawing/2014/main" id="{9CF9A2C5-1A84-0C49-863E-9195A76BB8F4}"/>
              </a:ext>
            </a:extLst>
          </p:cNvPr>
          <p:cNvSpPr/>
          <p:nvPr/>
        </p:nvSpPr>
        <p:spPr>
          <a:xfrm>
            <a:off x="431799" y="2494062"/>
            <a:ext cx="4140199" cy="1191816"/>
          </a:xfrm>
          <a:prstGeom prst="roundRect">
            <a:avLst>
              <a:gd name="adj" fmla="val 16667"/>
            </a:avLst>
          </a:prstGeom>
          <a:solidFill>
            <a:srgbClr val="F074B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i="0" u="none" strike="noStrike" cap="none" dirty="0">
                <a:solidFill>
                  <a:schemeClr val="dk1"/>
                </a:solidFill>
                <a:latin typeface="Open Sans"/>
                <a:ea typeface="Open Sans"/>
                <a:cs typeface="Open Sans"/>
                <a:sym typeface="Open Sans"/>
              </a:rPr>
              <a:t>Direct Discrimination</a:t>
            </a:r>
            <a:endParaRPr dirty="0"/>
          </a:p>
          <a:p>
            <a:pPr marL="0" marR="0" lvl="0" indent="0" algn="l" rtl="0">
              <a:spcBef>
                <a:spcPts val="0"/>
              </a:spcBef>
              <a:spcAft>
                <a:spcPts val="0"/>
              </a:spcAft>
              <a:buNone/>
            </a:pPr>
            <a:r>
              <a:rPr lang="en-GB" sz="1600" dirty="0">
                <a:solidFill>
                  <a:schemeClr val="dk1"/>
                </a:solidFill>
                <a:latin typeface="Open Sans"/>
                <a:ea typeface="Open Sans"/>
                <a:cs typeface="Open Sans"/>
                <a:sym typeface="Open Sans"/>
              </a:rPr>
              <a:t>Treating one person differently or worse than another person because of a protected characteristic. </a:t>
            </a:r>
            <a:endParaRPr sz="1600" dirty="0">
              <a:solidFill>
                <a:schemeClr val="dk1"/>
              </a:solidFill>
              <a:latin typeface="Open Sans"/>
              <a:ea typeface="Open Sans"/>
              <a:cs typeface="Open Sans"/>
              <a:sym typeface="Open Sans"/>
            </a:endParaRPr>
          </a:p>
        </p:txBody>
      </p:sp>
      <p:sp>
        <p:nvSpPr>
          <p:cNvPr id="5" name="Google Shape;79;p7">
            <a:extLst>
              <a:ext uri="{FF2B5EF4-FFF2-40B4-BE49-F238E27FC236}">
                <a16:creationId xmlns:a16="http://schemas.microsoft.com/office/drawing/2014/main" id="{E316D894-3D26-F849-9646-186E4C1C96AB}"/>
              </a:ext>
            </a:extLst>
          </p:cNvPr>
          <p:cNvSpPr/>
          <p:nvPr/>
        </p:nvSpPr>
        <p:spPr>
          <a:xfrm>
            <a:off x="4800599" y="2494062"/>
            <a:ext cx="3911601" cy="1464231"/>
          </a:xfrm>
          <a:prstGeom prst="roundRect">
            <a:avLst>
              <a:gd name="adj" fmla="val 16667"/>
            </a:avLst>
          </a:prstGeom>
          <a:solidFill>
            <a:srgbClr val="D9B65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Open Sans"/>
                <a:ea typeface="Open Sans"/>
                <a:cs typeface="Open Sans"/>
                <a:sym typeface="Open Sans"/>
              </a:rPr>
              <a:t>Harassment</a:t>
            </a:r>
            <a:endParaRPr dirty="0"/>
          </a:p>
          <a:p>
            <a:pPr marL="0" marR="0" lvl="0" indent="0" algn="l" rtl="0">
              <a:spcBef>
                <a:spcPts val="0"/>
              </a:spcBef>
              <a:spcAft>
                <a:spcPts val="0"/>
              </a:spcAft>
              <a:buNone/>
            </a:pPr>
            <a:r>
              <a:rPr lang="en-GB" sz="1600" dirty="0">
                <a:solidFill>
                  <a:schemeClr val="dk1"/>
                </a:solidFill>
                <a:latin typeface="Open Sans"/>
                <a:ea typeface="Open Sans"/>
                <a:cs typeface="Open Sans"/>
                <a:sym typeface="Open Sans"/>
              </a:rPr>
              <a:t>Treating someone in a way that violates their dignity or creates a hostile, degrading, humiliating or offensive environment. </a:t>
            </a:r>
            <a:endParaRPr dirty="0"/>
          </a:p>
        </p:txBody>
      </p:sp>
      <p:sp>
        <p:nvSpPr>
          <p:cNvPr id="6" name="Google Shape;80;p7">
            <a:extLst>
              <a:ext uri="{FF2B5EF4-FFF2-40B4-BE49-F238E27FC236}">
                <a16:creationId xmlns:a16="http://schemas.microsoft.com/office/drawing/2014/main" id="{958234B1-BAE9-6C47-971B-97105AC1AE7E}"/>
              </a:ext>
            </a:extLst>
          </p:cNvPr>
          <p:cNvSpPr/>
          <p:nvPr/>
        </p:nvSpPr>
        <p:spPr>
          <a:xfrm>
            <a:off x="431800" y="3958293"/>
            <a:ext cx="4140200" cy="2009061"/>
          </a:xfrm>
          <a:prstGeom prst="roundRect">
            <a:avLst>
              <a:gd name="adj" fmla="val 16667"/>
            </a:avLst>
          </a:prstGeom>
          <a:solidFill>
            <a:srgbClr val="D9B65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Open Sans"/>
                <a:ea typeface="Open Sans"/>
                <a:cs typeface="Open Sans"/>
                <a:sym typeface="Open Sans"/>
              </a:rPr>
              <a:t>Victimisation</a:t>
            </a:r>
            <a:endParaRPr/>
          </a:p>
          <a:p>
            <a:pPr marL="0" marR="0" lvl="0" indent="0" algn="l" rtl="0">
              <a:spcBef>
                <a:spcPts val="0"/>
              </a:spcBef>
              <a:spcAft>
                <a:spcPts val="0"/>
              </a:spcAft>
              <a:buNone/>
            </a:pPr>
            <a:r>
              <a:rPr lang="en-GB" sz="1600">
                <a:solidFill>
                  <a:schemeClr val="dk1"/>
                </a:solidFill>
                <a:latin typeface="Open Sans"/>
                <a:ea typeface="Open Sans"/>
                <a:cs typeface="Open Sans"/>
                <a:sym typeface="Open Sans"/>
              </a:rPr>
              <a:t>Treating someone unfairly because they are taking action against someone under the Equality Act (like making a complaint about discrimination), or if they are supporting someone else who is doing so.</a:t>
            </a:r>
            <a:endParaRPr sz="1600">
              <a:solidFill>
                <a:schemeClr val="dk1"/>
              </a:solidFill>
              <a:latin typeface="Calibri"/>
              <a:ea typeface="Calibri"/>
              <a:cs typeface="Calibri"/>
              <a:sym typeface="Calibri"/>
            </a:endParaRPr>
          </a:p>
        </p:txBody>
      </p:sp>
      <p:sp>
        <p:nvSpPr>
          <p:cNvPr id="7" name="Google Shape;81;p7">
            <a:extLst>
              <a:ext uri="{FF2B5EF4-FFF2-40B4-BE49-F238E27FC236}">
                <a16:creationId xmlns:a16="http://schemas.microsoft.com/office/drawing/2014/main" id="{B97E2F8C-E015-074A-A9AD-973D51FEEECA}"/>
              </a:ext>
            </a:extLst>
          </p:cNvPr>
          <p:cNvSpPr/>
          <p:nvPr/>
        </p:nvSpPr>
        <p:spPr>
          <a:xfrm>
            <a:off x="4800598" y="4230708"/>
            <a:ext cx="3911601" cy="1736646"/>
          </a:xfrm>
          <a:prstGeom prst="roundRect">
            <a:avLst>
              <a:gd name="adj" fmla="val 16667"/>
            </a:avLst>
          </a:prstGeom>
          <a:solidFill>
            <a:srgbClr val="F074B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Open Sans"/>
                <a:ea typeface="Open Sans"/>
                <a:cs typeface="Open Sans"/>
                <a:sym typeface="Open Sans"/>
              </a:rPr>
              <a:t>Indirect Discrimination</a:t>
            </a:r>
            <a:endParaRPr dirty="0"/>
          </a:p>
          <a:p>
            <a:pPr marL="0" marR="0" lvl="0" indent="0" algn="l" rtl="0">
              <a:spcBef>
                <a:spcPts val="0"/>
              </a:spcBef>
              <a:spcAft>
                <a:spcPts val="0"/>
              </a:spcAft>
              <a:buNone/>
            </a:pPr>
            <a:r>
              <a:rPr lang="en-GB" sz="1600" dirty="0">
                <a:solidFill>
                  <a:schemeClr val="dk1"/>
                </a:solidFill>
                <a:latin typeface="Open Sans"/>
                <a:ea typeface="Open Sans"/>
                <a:cs typeface="Open Sans"/>
                <a:sym typeface="Open Sans"/>
              </a:rPr>
              <a:t>This can happen when an organisation implements a rule, policy or way of doing things that has a worse impact on people with a particular protected characteristic.</a:t>
            </a:r>
            <a:endParaRPr dirty="0"/>
          </a:p>
        </p:txBody>
      </p:sp>
    </p:spTree>
    <p:extLst>
      <p:ext uri="{BB962C8B-B14F-4D97-AF65-F5344CB8AC3E}">
        <p14:creationId xmlns:p14="http://schemas.microsoft.com/office/powerpoint/2010/main" val="311704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86;p8">
            <a:extLst>
              <a:ext uri="{FF2B5EF4-FFF2-40B4-BE49-F238E27FC236}">
                <a16:creationId xmlns:a16="http://schemas.microsoft.com/office/drawing/2014/main" id="{9D4838D7-4F75-6545-819F-6E3444596F09}"/>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C9328"/>
                </a:solidFill>
                <a:latin typeface="Open Sans"/>
                <a:ea typeface="Open Sans"/>
                <a:cs typeface="Open Sans"/>
                <a:sym typeface="Open Sans"/>
              </a:rPr>
              <a:t>Disability</a:t>
            </a:r>
            <a:endParaRPr sz="3600" b="1" dirty="0">
              <a:solidFill>
                <a:srgbClr val="DC9328"/>
              </a:solidFill>
              <a:latin typeface="Open Sans"/>
              <a:ea typeface="Open Sans"/>
              <a:cs typeface="Open Sans"/>
              <a:sym typeface="Open Sans"/>
            </a:endParaRPr>
          </a:p>
        </p:txBody>
      </p:sp>
      <p:sp>
        <p:nvSpPr>
          <p:cNvPr id="4" name="Google Shape;87;p8">
            <a:extLst>
              <a:ext uri="{FF2B5EF4-FFF2-40B4-BE49-F238E27FC236}">
                <a16:creationId xmlns:a16="http://schemas.microsoft.com/office/drawing/2014/main" id="{DC6AE61B-BEFE-2B4F-B9C3-CB508EA25F08}"/>
              </a:ext>
            </a:extLst>
          </p:cNvPr>
          <p:cNvSpPr txBox="1"/>
          <p:nvPr/>
        </p:nvSpPr>
        <p:spPr>
          <a:xfrm>
            <a:off x="431800" y="1387654"/>
            <a:ext cx="8280400" cy="2492950"/>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chemeClr val="dk1"/>
                </a:solidFill>
                <a:latin typeface="Open Sans"/>
                <a:ea typeface="Open Sans"/>
                <a:cs typeface="Open Sans"/>
                <a:sym typeface="Open Sans"/>
              </a:rPr>
              <a:t>The Equality Act 2010 protects people against discrimination based on any </a:t>
            </a:r>
            <a:r>
              <a:rPr lang="en-GB" sz="1800" b="1" dirty="0">
                <a:solidFill>
                  <a:schemeClr val="dk1"/>
                </a:solidFill>
                <a:latin typeface="Open Sans"/>
                <a:ea typeface="Open Sans"/>
                <a:cs typeface="Open Sans"/>
                <a:sym typeface="Open Sans"/>
              </a:rPr>
              <a:t>disabilities</a:t>
            </a:r>
            <a:r>
              <a:rPr lang="en-GB" sz="1800" dirty="0">
                <a:solidFill>
                  <a:schemeClr val="dk1"/>
                </a:solidFill>
                <a:latin typeface="Open Sans"/>
                <a:ea typeface="Open Sans"/>
                <a:cs typeface="Open Sans"/>
                <a:sym typeface="Open Sans"/>
              </a:rPr>
              <a:t> that they may have. </a:t>
            </a:r>
            <a:endParaRPr sz="1800" dirty="0">
              <a:solidFill>
                <a:schemeClr val="dk1"/>
              </a:solidFill>
              <a:latin typeface="Open Sans"/>
              <a:ea typeface="Open Sans"/>
              <a:cs typeface="Open Sans"/>
              <a:sym typeface="Open Sans"/>
            </a:endParaRPr>
          </a:p>
          <a:p>
            <a:pPr marL="0" marR="0" lvl="0" indent="0" algn="l" rtl="0">
              <a:spcBef>
                <a:spcPts val="1800"/>
              </a:spcBef>
              <a:spcAft>
                <a:spcPts val="0"/>
              </a:spcAft>
              <a:buClr>
                <a:srgbClr val="262626"/>
              </a:buClr>
              <a:buSzPts val="1800"/>
              <a:buFont typeface="Open Sans"/>
              <a:buNone/>
            </a:pPr>
            <a:r>
              <a:rPr lang="en-GB" sz="1800" i="0" dirty="0">
                <a:solidFill>
                  <a:schemeClr val="dk1"/>
                </a:solidFill>
                <a:latin typeface="Open Sans"/>
                <a:ea typeface="Open Sans"/>
                <a:cs typeface="Open Sans"/>
                <a:sym typeface="Open Sans"/>
              </a:rPr>
              <a:t>This includes any long-term physical or mental health conditions that impact a person’s ability to carry out day-to-day activities.</a:t>
            </a:r>
            <a:endParaRPr dirty="0"/>
          </a:p>
          <a:p>
            <a:pPr marL="0" marR="0" lvl="0" indent="0" algn="l" rtl="0">
              <a:spcBef>
                <a:spcPts val="1800"/>
              </a:spcBef>
              <a:spcAft>
                <a:spcPts val="0"/>
              </a:spcAft>
              <a:buClr>
                <a:srgbClr val="262626"/>
              </a:buClr>
              <a:buSzPts val="1800"/>
              <a:buFont typeface="Open Sans"/>
              <a:buNone/>
            </a:pPr>
            <a:r>
              <a:rPr lang="en-GB" sz="1800" dirty="0">
                <a:solidFill>
                  <a:schemeClr val="dk1"/>
                </a:solidFill>
                <a:latin typeface="Open Sans"/>
                <a:ea typeface="Open Sans"/>
                <a:cs typeface="Open Sans"/>
                <a:sym typeface="Open Sans"/>
              </a:rPr>
              <a:t>Discrimination against people based on disability is referred to as </a:t>
            </a:r>
            <a:r>
              <a:rPr lang="en-GB" sz="1800" b="1" dirty="0">
                <a:solidFill>
                  <a:schemeClr val="dk1"/>
                </a:solidFill>
                <a:latin typeface="Open Sans"/>
                <a:ea typeface="Open Sans"/>
                <a:cs typeface="Open Sans"/>
                <a:sym typeface="Open Sans"/>
              </a:rPr>
              <a:t>ableism</a:t>
            </a:r>
            <a:r>
              <a:rPr lang="en-GB" sz="1800" dirty="0">
                <a:solidFill>
                  <a:schemeClr val="dk1"/>
                </a:solidFill>
                <a:latin typeface="Open Sans"/>
                <a:ea typeface="Open Sans"/>
                <a:cs typeface="Open Sans"/>
                <a:sym typeface="Open Sans"/>
              </a:rPr>
              <a:t>. </a:t>
            </a:r>
            <a:br>
              <a:rPr lang="en-GB" sz="1800" dirty="0">
                <a:solidFill>
                  <a:schemeClr val="dk1"/>
                </a:solidFill>
                <a:latin typeface="Open Sans"/>
                <a:ea typeface="Open Sans"/>
                <a:cs typeface="Open Sans"/>
                <a:sym typeface="Open Sans"/>
              </a:rPr>
            </a:br>
            <a:r>
              <a:rPr lang="en-GB" sz="1800" dirty="0">
                <a:solidFill>
                  <a:schemeClr val="dk1"/>
                </a:solidFill>
                <a:latin typeface="Open Sans"/>
                <a:ea typeface="Open Sans"/>
                <a:cs typeface="Open Sans"/>
                <a:sym typeface="Open Sans"/>
              </a:rPr>
              <a:t>It is typically based on irrational hatred, intolerance and fear of people with disabilities.</a:t>
            </a:r>
            <a:endParaRPr dirty="0"/>
          </a:p>
        </p:txBody>
      </p:sp>
      <p:pic>
        <p:nvPicPr>
          <p:cNvPr id="2" name="Picture 1" descr="Background pattern&#10;&#10;Description automatically generated">
            <a:extLst>
              <a:ext uri="{FF2B5EF4-FFF2-40B4-BE49-F238E27FC236}">
                <a16:creationId xmlns:a16="http://schemas.microsoft.com/office/drawing/2014/main" id="{08A8D5CB-21C3-554A-AE60-DDA3D81A3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467309" y="4189073"/>
            <a:ext cx="1958065" cy="3136900"/>
          </a:xfrm>
          <a:prstGeom prst="rect">
            <a:avLst/>
          </a:prstGeom>
        </p:spPr>
      </p:pic>
      <p:pic>
        <p:nvPicPr>
          <p:cNvPr id="7" name="Picture 6" descr="Background pattern&#10;&#10;Description automatically generated">
            <a:extLst>
              <a:ext uri="{FF2B5EF4-FFF2-40B4-BE49-F238E27FC236}">
                <a16:creationId xmlns:a16="http://schemas.microsoft.com/office/drawing/2014/main" id="{7A08AF0C-F41C-EE7C-BE23-7F431F62D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718627" y="4189072"/>
            <a:ext cx="1958065" cy="3136900"/>
          </a:xfrm>
          <a:prstGeom prst="rect">
            <a:avLst/>
          </a:prstGeom>
        </p:spPr>
      </p:pic>
    </p:spTree>
    <p:extLst>
      <p:ext uri="{BB962C8B-B14F-4D97-AF65-F5344CB8AC3E}">
        <p14:creationId xmlns:p14="http://schemas.microsoft.com/office/powerpoint/2010/main" val="38180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1EC9EA5F-BEE2-FA45-9516-12367E527C70}"/>
              </a:ext>
            </a:extLst>
          </p:cNvPr>
          <p:cNvCxnSpPr>
            <a:endCxn id="29" idx="0"/>
          </p:cNvCxnSpPr>
          <p:nvPr/>
        </p:nvCxnSpPr>
        <p:spPr>
          <a:xfrm>
            <a:off x="4405381" y="5249260"/>
            <a:ext cx="1" cy="155298"/>
          </a:xfrm>
          <a:prstGeom prst="line">
            <a:avLst/>
          </a:prstGeom>
          <a:ln w="38100">
            <a:solidFill>
              <a:srgbClr val="F074B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E36C619-4413-DB4A-A3B1-813C10FDCEC8}"/>
              </a:ext>
            </a:extLst>
          </p:cNvPr>
          <p:cNvCxnSpPr>
            <a:cxnSpLocks/>
          </p:cNvCxnSpPr>
          <p:nvPr/>
        </p:nvCxnSpPr>
        <p:spPr>
          <a:xfrm>
            <a:off x="6032556" y="5257401"/>
            <a:ext cx="1" cy="155298"/>
          </a:xfrm>
          <a:prstGeom prst="line">
            <a:avLst/>
          </a:prstGeom>
          <a:ln w="38100">
            <a:solidFill>
              <a:srgbClr val="F074B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F050118-FE07-234F-924B-50CF787F4913}"/>
              </a:ext>
            </a:extLst>
          </p:cNvPr>
          <p:cNvCxnSpPr>
            <a:cxnSpLocks/>
          </p:cNvCxnSpPr>
          <p:nvPr/>
        </p:nvCxnSpPr>
        <p:spPr>
          <a:xfrm>
            <a:off x="2762258" y="5257401"/>
            <a:ext cx="1" cy="155298"/>
          </a:xfrm>
          <a:prstGeom prst="line">
            <a:avLst/>
          </a:prstGeom>
          <a:ln w="38100">
            <a:solidFill>
              <a:srgbClr val="F074B6"/>
            </a:solidFill>
          </a:ln>
        </p:spPr>
        <p:style>
          <a:lnRef idx="1">
            <a:schemeClr val="accent1"/>
          </a:lnRef>
          <a:fillRef idx="0">
            <a:schemeClr val="accent1"/>
          </a:fillRef>
          <a:effectRef idx="0">
            <a:schemeClr val="accent1"/>
          </a:effectRef>
          <a:fontRef idx="minor">
            <a:schemeClr val="tx1"/>
          </a:fontRef>
        </p:style>
      </p:cxnSp>
      <p:sp>
        <p:nvSpPr>
          <p:cNvPr id="2" name="Google Shape;93;p9">
            <a:extLst>
              <a:ext uri="{FF2B5EF4-FFF2-40B4-BE49-F238E27FC236}">
                <a16:creationId xmlns:a16="http://schemas.microsoft.com/office/drawing/2014/main" id="{77A85283-0EC2-1440-9608-F5F120432201}"/>
              </a:ext>
            </a:extLst>
          </p:cNvPr>
          <p:cNvSpPr txBox="1"/>
          <p:nvPr/>
        </p:nvSpPr>
        <p:spPr>
          <a:xfrm>
            <a:off x="0" y="618231"/>
            <a:ext cx="914400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45599"/>
              </a:buClr>
              <a:buSzPts val="3600"/>
              <a:buFont typeface="Open Sans"/>
              <a:buNone/>
            </a:pPr>
            <a:r>
              <a:rPr lang="en-GB" sz="3600" b="1" dirty="0">
                <a:solidFill>
                  <a:srgbClr val="DD3784"/>
                </a:solidFill>
                <a:latin typeface="Open Sans"/>
                <a:ea typeface="Open Sans"/>
                <a:cs typeface="Open Sans"/>
                <a:sym typeface="Open Sans"/>
              </a:rPr>
              <a:t>Invisible Disabilities</a:t>
            </a:r>
            <a:endParaRPr sz="3600" b="1" dirty="0">
              <a:solidFill>
                <a:srgbClr val="DD3784"/>
              </a:solidFill>
              <a:latin typeface="Open Sans"/>
              <a:ea typeface="Open Sans"/>
              <a:cs typeface="Open Sans"/>
              <a:sym typeface="Open Sans"/>
            </a:endParaRPr>
          </a:p>
        </p:txBody>
      </p:sp>
      <p:sp>
        <p:nvSpPr>
          <p:cNvPr id="3" name="Google Shape;94;p9">
            <a:extLst>
              <a:ext uri="{FF2B5EF4-FFF2-40B4-BE49-F238E27FC236}">
                <a16:creationId xmlns:a16="http://schemas.microsoft.com/office/drawing/2014/main" id="{CA06CD75-06E9-2648-AAF7-E32A381B9F92}"/>
              </a:ext>
            </a:extLst>
          </p:cNvPr>
          <p:cNvSpPr txBox="1"/>
          <p:nvPr/>
        </p:nvSpPr>
        <p:spPr>
          <a:xfrm>
            <a:off x="431800" y="1387654"/>
            <a:ext cx="8280400" cy="2462213"/>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Clr>
                <a:srgbClr val="262626"/>
              </a:buClr>
              <a:buSzPts val="1800"/>
              <a:buFont typeface="Open Sans"/>
              <a:buNone/>
            </a:pPr>
            <a:r>
              <a:rPr lang="en-GB" sz="1800" dirty="0">
                <a:solidFill>
                  <a:schemeClr val="dk1"/>
                </a:solidFill>
                <a:latin typeface="Open Sans"/>
                <a:ea typeface="Open Sans"/>
                <a:cs typeface="Open Sans"/>
                <a:sym typeface="Open Sans"/>
              </a:rPr>
              <a:t>Invisible disabilities (or hidden disabilities) are disabilities that are not visible from the outside. The term ‘invisible disability’ exists as an umbrella term that captures a whole spectrum of hidden disabilities, chronic medical conditions and other challenges.</a:t>
            </a:r>
            <a:endParaRPr dirty="0"/>
          </a:p>
          <a:p>
            <a:pPr marL="0" marR="0" lvl="0" indent="0" algn="l" rtl="0">
              <a:spcBef>
                <a:spcPts val="600"/>
              </a:spcBef>
              <a:spcAft>
                <a:spcPts val="0"/>
              </a:spcAft>
              <a:buClr>
                <a:srgbClr val="262626"/>
              </a:buClr>
              <a:buSzPts val="1800"/>
              <a:buFont typeface="Open Sans"/>
              <a:buNone/>
            </a:pPr>
            <a:r>
              <a:rPr lang="en-GB" sz="1800" dirty="0">
                <a:solidFill>
                  <a:schemeClr val="dk1"/>
                </a:solidFill>
                <a:latin typeface="Open Sans"/>
                <a:ea typeface="Open Sans"/>
                <a:cs typeface="Open Sans"/>
                <a:sym typeface="Open Sans"/>
              </a:rPr>
              <a:t>Other people may struggle to recognise an invisible disability because they cannot see physical evidence of it. As a result, people with invisible disabilities can sometimes find it difficult to access the support they need as their disability is not always understood by others.</a:t>
            </a:r>
            <a:endParaRPr dirty="0"/>
          </a:p>
        </p:txBody>
      </p:sp>
      <p:sp>
        <p:nvSpPr>
          <p:cNvPr id="4" name="Google Shape;95;p9">
            <a:extLst>
              <a:ext uri="{FF2B5EF4-FFF2-40B4-BE49-F238E27FC236}">
                <a16:creationId xmlns:a16="http://schemas.microsoft.com/office/drawing/2014/main" id="{90DEA228-B2D4-874D-B961-5F05E585FEB3}"/>
              </a:ext>
            </a:extLst>
          </p:cNvPr>
          <p:cNvSpPr/>
          <p:nvPr/>
        </p:nvSpPr>
        <p:spPr>
          <a:xfrm>
            <a:off x="1058779" y="4012453"/>
            <a:ext cx="7026442" cy="648000"/>
          </a:xfrm>
          <a:prstGeom prst="roundRect">
            <a:avLst>
              <a:gd name="adj" fmla="val 16667"/>
            </a:avLst>
          </a:prstGeom>
          <a:solidFill>
            <a:srgbClr val="F074B6"/>
          </a:solidFill>
          <a:ln>
            <a:noFill/>
          </a:ln>
        </p:spPr>
        <p:txBody>
          <a:bodyPr spcFirstLastPara="1" wrap="square" lIns="0" tIns="45700" rIns="0" bIns="45700" anchor="ctr" anchorCtr="0">
            <a:spAutoFit/>
          </a:bodyPr>
          <a:lstStyle/>
          <a:p>
            <a:pPr marL="0" marR="0" lvl="0" indent="0" algn="ctr" rtl="0">
              <a:lnSpc>
                <a:spcPct val="127777"/>
              </a:lnSpc>
              <a:spcBef>
                <a:spcPts val="0"/>
              </a:spcBef>
              <a:spcAft>
                <a:spcPts val="0"/>
              </a:spcAft>
              <a:buNone/>
            </a:pPr>
            <a:r>
              <a:rPr lang="en-GB" sz="1800">
                <a:solidFill>
                  <a:srgbClr val="262626"/>
                </a:solidFill>
                <a:latin typeface="Open Sans"/>
                <a:ea typeface="Open Sans"/>
                <a:cs typeface="Open Sans"/>
                <a:sym typeface="Open Sans"/>
              </a:rPr>
              <a:t>What examples of invisible disabilities can you think of?</a:t>
            </a:r>
            <a:endParaRPr/>
          </a:p>
        </p:txBody>
      </p:sp>
      <p:grpSp>
        <p:nvGrpSpPr>
          <p:cNvPr id="19" name="Group 18">
            <a:extLst>
              <a:ext uri="{FF2B5EF4-FFF2-40B4-BE49-F238E27FC236}">
                <a16:creationId xmlns:a16="http://schemas.microsoft.com/office/drawing/2014/main" id="{F3715E2C-B9EB-A645-8E9E-4713BD1E309D}"/>
              </a:ext>
            </a:extLst>
          </p:cNvPr>
          <p:cNvGrpSpPr/>
          <p:nvPr/>
        </p:nvGrpSpPr>
        <p:grpSpPr>
          <a:xfrm>
            <a:off x="3403728" y="5839596"/>
            <a:ext cx="1889760" cy="549284"/>
            <a:chOff x="3642165" y="5948927"/>
            <a:chExt cx="1889760" cy="549284"/>
          </a:xfrm>
        </p:grpSpPr>
        <p:sp>
          <p:nvSpPr>
            <p:cNvPr id="20" name="Rounded Rectangle 19">
              <a:extLst>
                <a:ext uri="{FF2B5EF4-FFF2-40B4-BE49-F238E27FC236}">
                  <a16:creationId xmlns:a16="http://schemas.microsoft.com/office/drawing/2014/main" id="{BFA16D28-90D7-9F4F-BF6D-0BE156D9042C}"/>
                </a:ext>
              </a:extLst>
            </p:cNvPr>
            <p:cNvSpPr/>
            <p:nvPr/>
          </p:nvSpPr>
          <p:spPr>
            <a:xfrm>
              <a:off x="3642165" y="5948927"/>
              <a:ext cx="1889760" cy="549284"/>
            </a:xfrm>
            <a:prstGeom prst="roundRect">
              <a:avLst/>
            </a:prstGeom>
            <a:solidFill>
              <a:srgbClr val="F0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321E4E3D-9A2A-D14D-9F31-9CBE0EC4D317}"/>
                </a:ext>
              </a:extLst>
            </p:cNvPr>
            <p:cNvSpPr txBox="1">
              <a:spLocks/>
            </p:cNvSpPr>
            <p:nvPr/>
          </p:nvSpPr>
          <p:spPr>
            <a:xfrm>
              <a:off x="3795803" y="6038903"/>
              <a:ext cx="1569725"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b="1" dirty="0">
                  <a:solidFill>
                    <a:schemeClr val="bg1"/>
                  </a:solidFill>
                  <a:latin typeface="Open Sans" pitchFamily="34" charset="0"/>
                  <a:ea typeface="Open Sans" pitchFamily="34" charset="0"/>
                  <a:cs typeface="Open Sans" pitchFamily="34" charset="0"/>
                </a:rPr>
                <a:t>Start Timer</a:t>
              </a:r>
            </a:p>
          </p:txBody>
        </p:sp>
      </p:grpSp>
      <p:sp>
        <p:nvSpPr>
          <p:cNvPr id="22" name="Title 1">
            <a:extLst>
              <a:ext uri="{FF2B5EF4-FFF2-40B4-BE49-F238E27FC236}">
                <a16:creationId xmlns:a16="http://schemas.microsoft.com/office/drawing/2014/main" id="{8122BD5D-D7B7-414E-8D2C-628A5E00A7AC}"/>
              </a:ext>
            </a:extLst>
          </p:cNvPr>
          <p:cNvSpPr txBox="1">
            <a:spLocks/>
          </p:cNvSpPr>
          <p:nvPr/>
        </p:nvSpPr>
        <p:spPr>
          <a:xfrm>
            <a:off x="7467020" y="5362046"/>
            <a:ext cx="618201"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dirty="0">
                <a:latin typeface="Open Sans" pitchFamily="34" charset="0"/>
                <a:ea typeface="Open Sans" pitchFamily="34" charset="0"/>
                <a:cs typeface="Open Sans" pitchFamily="34" charset="0"/>
              </a:rPr>
              <a:t>2:00</a:t>
            </a:r>
          </a:p>
        </p:txBody>
      </p:sp>
      <p:grpSp>
        <p:nvGrpSpPr>
          <p:cNvPr id="23" name="Group 22">
            <a:extLst>
              <a:ext uri="{FF2B5EF4-FFF2-40B4-BE49-F238E27FC236}">
                <a16:creationId xmlns:a16="http://schemas.microsoft.com/office/drawing/2014/main" id="{7749C5B3-5AF4-2A41-85BF-CF297EF2CDE3}"/>
              </a:ext>
            </a:extLst>
          </p:cNvPr>
          <p:cNvGrpSpPr/>
          <p:nvPr/>
        </p:nvGrpSpPr>
        <p:grpSpPr>
          <a:xfrm>
            <a:off x="800927" y="5189176"/>
            <a:ext cx="7039618" cy="120168"/>
            <a:chOff x="1082233" y="6074498"/>
            <a:chExt cx="7039618" cy="120168"/>
          </a:xfrm>
        </p:grpSpPr>
        <p:cxnSp>
          <p:nvCxnSpPr>
            <p:cNvPr id="24" name="Straight Connector 23">
              <a:extLst>
                <a:ext uri="{FF2B5EF4-FFF2-40B4-BE49-F238E27FC236}">
                  <a16:creationId xmlns:a16="http://schemas.microsoft.com/office/drawing/2014/main" id="{F7D220D5-0AE3-CC44-932D-493A7DAB4310}"/>
                </a:ext>
              </a:extLst>
            </p:cNvPr>
            <p:cNvCxnSpPr/>
            <p:nvPr/>
          </p:nvCxnSpPr>
          <p:spPr>
            <a:xfrm>
              <a:off x="1082233" y="6134582"/>
              <a:ext cx="6979534" cy="0"/>
            </a:xfrm>
            <a:prstGeom prst="line">
              <a:avLst/>
            </a:prstGeom>
            <a:ln w="34925">
              <a:solidFill>
                <a:srgbClr val="F074B6"/>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2C478C5F-89DC-174F-BDBE-12F028ED35C1}"/>
                </a:ext>
              </a:extLst>
            </p:cNvPr>
            <p:cNvSpPr/>
            <p:nvPr/>
          </p:nvSpPr>
          <p:spPr>
            <a:xfrm>
              <a:off x="1082233" y="6074498"/>
              <a:ext cx="120168" cy="120168"/>
            </a:xfrm>
            <a:prstGeom prst="ellipse">
              <a:avLst/>
            </a:prstGeom>
            <a:solidFill>
              <a:srgbClr val="F074B6"/>
            </a:solidFill>
            <a:ln>
              <a:solidFill>
                <a:srgbClr val="F07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6EB8038-6423-164C-B9F7-2C3304BFCAF4}"/>
                </a:ext>
              </a:extLst>
            </p:cNvPr>
            <p:cNvSpPr/>
            <p:nvPr/>
          </p:nvSpPr>
          <p:spPr>
            <a:xfrm>
              <a:off x="8001683" y="6074498"/>
              <a:ext cx="120168" cy="120168"/>
            </a:xfrm>
            <a:prstGeom prst="ellipse">
              <a:avLst/>
            </a:prstGeom>
            <a:solidFill>
              <a:srgbClr val="F074B6"/>
            </a:solidFill>
            <a:ln>
              <a:solidFill>
                <a:srgbClr val="F07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itle 1">
            <a:extLst>
              <a:ext uri="{FF2B5EF4-FFF2-40B4-BE49-F238E27FC236}">
                <a16:creationId xmlns:a16="http://schemas.microsoft.com/office/drawing/2014/main" id="{51D9484A-4D94-1B4F-A55D-31C8E206FA6E}"/>
              </a:ext>
            </a:extLst>
          </p:cNvPr>
          <p:cNvSpPr txBox="1">
            <a:spLocks/>
          </p:cNvSpPr>
          <p:nvPr/>
        </p:nvSpPr>
        <p:spPr>
          <a:xfrm>
            <a:off x="611994" y="5412699"/>
            <a:ext cx="618201"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dirty="0">
                <a:latin typeface="Open Sans" pitchFamily="34" charset="0"/>
                <a:ea typeface="Open Sans" pitchFamily="34" charset="0"/>
                <a:cs typeface="Open Sans" pitchFamily="34" charset="0"/>
              </a:rPr>
              <a:t>0:00</a:t>
            </a:r>
          </a:p>
        </p:txBody>
      </p:sp>
      <p:sp>
        <p:nvSpPr>
          <p:cNvPr id="28" name="Title 1">
            <a:extLst>
              <a:ext uri="{FF2B5EF4-FFF2-40B4-BE49-F238E27FC236}">
                <a16:creationId xmlns:a16="http://schemas.microsoft.com/office/drawing/2014/main" id="{C648C258-DAD6-4945-BA3A-924892D38849}"/>
              </a:ext>
            </a:extLst>
          </p:cNvPr>
          <p:cNvSpPr txBox="1">
            <a:spLocks/>
          </p:cNvSpPr>
          <p:nvPr/>
        </p:nvSpPr>
        <p:spPr>
          <a:xfrm>
            <a:off x="5710410" y="5390321"/>
            <a:ext cx="618201"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dirty="0">
                <a:latin typeface="Open Sans" pitchFamily="34" charset="0"/>
                <a:ea typeface="Open Sans" pitchFamily="34" charset="0"/>
                <a:cs typeface="Open Sans" pitchFamily="34" charset="0"/>
              </a:rPr>
              <a:t>1:30</a:t>
            </a:r>
          </a:p>
        </p:txBody>
      </p:sp>
      <p:sp>
        <p:nvSpPr>
          <p:cNvPr id="29" name="Title 1">
            <a:extLst>
              <a:ext uri="{FF2B5EF4-FFF2-40B4-BE49-F238E27FC236}">
                <a16:creationId xmlns:a16="http://schemas.microsoft.com/office/drawing/2014/main" id="{E21EAD7E-8662-7343-BF0E-2B400AAB1734}"/>
              </a:ext>
            </a:extLst>
          </p:cNvPr>
          <p:cNvSpPr txBox="1">
            <a:spLocks/>
          </p:cNvSpPr>
          <p:nvPr/>
        </p:nvSpPr>
        <p:spPr>
          <a:xfrm>
            <a:off x="4096281" y="5404558"/>
            <a:ext cx="618201"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dirty="0">
                <a:latin typeface="Open Sans" pitchFamily="34" charset="0"/>
                <a:ea typeface="Open Sans" pitchFamily="34" charset="0"/>
                <a:cs typeface="Open Sans" pitchFamily="34" charset="0"/>
              </a:rPr>
              <a:t>1:00</a:t>
            </a:r>
          </a:p>
        </p:txBody>
      </p:sp>
      <p:sp>
        <p:nvSpPr>
          <p:cNvPr id="30" name="Oval 29">
            <a:extLst>
              <a:ext uri="{FF2B5EF4-FFF2-40B4-BE49-F238E27FC236}">
                <a16:creationId xmlns:a16="http://schemas.microsoft.com/office/drawing/2014/main" id="{A7423A67-DCE7-2A41-BE37-E368D3AD17D4}"/>
              </a:ext>
            </a:extLst>
          </p:cNvPr>
          <p:cNvSpPr/>
          <p:nvPr/>
        </p:nvSpPr>
        <p:spPr>
          <a:xfrm>
            <a:off x="713339" y="5058278"/>
            <a:ext cx="345440" cy="345440"/>
          </a:xfrm>
          <a:prstGeom prst="ellipse">
            <a:avLst/>
          </a:prstGeom>
          <a:solidFill>
            <a:srgbClr val="DD3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3970CDA5-C455-A540-886F-3131AC1227F5}"/>
              </a:ext>
            </a:extLst>
          </p:cNvPr>
          <p:cNvSpPr txBox="1">
            <a:spLocks/>
          </p:cNvSpPr>
          <p:nvPr/>
        </p:nvSpPr>
        <p:spPr>
          <a:xfrm>
            <a:off x="2440112" y="5390321"/>
            <a:ext cx="618201" cy="369332"/>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800" dirty="0">
                <a:latin typeface="Open Sans" pitchFamily="34" charset="0"/>
                <a:ea typeface="Open Sans" pitchFamily="34" charset="0"/>
                <a:cs typeface="Open Sans" pitchFamily="34" charset="0"/>
              </a:rPr>
              <a:t>0:30</a:t>
            </a:r>
          </a:p>
        </p:txBody>
      </p:sp>
    </p:spTree>
    <p:extLst>
      <p:ext uri="{BB962C8B-B14F-4D97-AF65-F5344CB8AC3E}">
        <p14:creationId xmlns:p14="http://schemas.microsoft.com/office/powerpoint/2010/main" val="19448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fill="hold" grpId="0" nodeType="clickEffect">
                                  <p:stCondLst>
                                    <p:cond delay="0"/>
                                  </p:stCondLst>
                                  <p:childTnLst>
                                    <p:animMotion origin="layout" path="M 5E-6 -1.48148E-6 L 0.75053 0.00394 " pathEditMode="relative" rAng="0" ptsTypes="AA">
                                      <p:cBhvr>
                                        <p:cTn id="42" dur="120000" fill="hold"/>
                                        <p:tgtEl>
                                          <p:spTgt spid="30"/>
                                        </p:tgtEl>
                                        <p:attrNameLst>
                                          <p:attrName>ppt_x</p:attrName>
                                          <p:attrName>ppt_y</p:attrName>
                                        </p:attrNameLst>
                                      </p:cBhvr>
                                      <p:rCtr x="37517"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29" grpId="0"/>
      <p:bldP spid="30" grpId="0" animBg="1"/>
      <p:bldP spid="30" grpId="1" animBg="1"/>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rIns="0">
        <a:spAutoFit/>
      </a:bodyPr>
      <a:lstStyle>
        <a:defPPr algn="l" fontAlgn="auto">
          <a:lnSpc>
            <a:spcPts val="2300"/>
          </a:lnSpc>
          <a:spcAft>
            <a:spcPts val="600"/>
          </a:spcAft>
          <a:defRPr sz="1800" b="1" spc="20" dirty="0">
            <a:solidFill>
              <a:schemeClr val="tx1">
                <a:lumMod val="85000"/>
                <a:lumOff val="15000"/>
              </a:schemeClr>
            </a:solidFill>
            <a:latin typeface="Open Sans" pitchFamily="34" charset="0"/>
            <a:ea typeface="Open Sans" pitchFamily="34" charset="0"/>
            <a:cs typeface="Open Sans" pitchFamily="34" charset="0"/>
          </a:defRPr>
        </a:defPPr>
      </a:lstStyle>
    </a:txDef>
  </a:objectDefaults>
  <a:extraClrSchemeLst/>
  <a:extLst>
    <a:ext uri="{05A4C25C-085E-4340-85A3-A5531E510DB2}">
      <thm15:themeFamily xmlns:thm15="http://schemas.microsoft.com/office/thememl/2012/main" name="Presentation1" id="{065CC713-97D8-44F7-9D6C-EFE4FF188D72}" vid="{0190594E-062A-4997-8D87-2C7DAED74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TotalTime>
  <Words>2526</Words>
  <Application>Microsoft Office PowerPoint</Application>
  <PresentationFormat>On-screen Show (4:3)</PresentationFormat>
  <Paragraphs>138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Open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Office</dc:creator>
  <cp:lastModifiedBy>Emma Fieldhouse</cp:lastModifiedBy>
  <cp:revision>17</cp:revision>
  <dcterms:created xsi:type="dcterms:W3CDTF">2022-05-05T09:17:10Z</dcterms:created>
  <dcterms:modified xsi:type="dcterms:W3CDTF">2023-10-03T13:37:29Z</dcterms:modified>
</cp:coreProperties>
</file>