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58" r:id="rId5"/>
    <p:sldId id="263" r:id="rId6"/>
    <p:sldId id="260" r:id="rId7"/>
    <p:sldId id="276" r:id="rId8"/>
    <p:sldId id="268" r:id="rId9"/>
    <p:sldId id="261" r:id="rId10"/>
    <p:sldId id="278" r:id="rId11"/>
    <p:sldId id="262" r:id="rId12"/>
    <p:sldId id="264" r:id="rId13"/>
    <p:sldId id="274" r:id="rId14"/>
    <p:sldId id="275" r:id="rId15"/>
    <p:sldId id="273" r:id="rId16"/>
    <p:sldId id="272" r:id="rId17"/>
    <p:sldId id="266" r:id="rId18"/>
    <p:sldId id="271" r:id="rId19"/>
    <p:sldId id="265"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D28A63-024B-49F8-ADDD-ADF7E6F41741}" v="164" dt="2021-06-07T08:34:56.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C99C4-C9AC-4628-BD60-4F41672C5080}" type="datetimeFigureOut">
              <a:rPr lang="en-GB" smtClean="0"/>
              <a:t>15/12/2021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09466-9266-4EC6-B899-A78F0BF79B67}" type="slidenum">
              <a:rPr lang="en-GB" smtClean="0"/>
              <a:t>‹#›</a:t>
            </a:fld>
            <a:endParaRPr lang="en-GB"/>
          </a:p>
        </p:txBody>
      </p:sp>
    </p:spTree>
    <p:extLst>
      <p:ext uri="{BB962C8B-B14F-4D97-AF65-F5344CB8AC3E}">
        <p14:creationId xmlns:p14="http://schemas.microsoft.com/office/powerpoint/2010/main" val="28122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D09466-9266-4EC6-B899-A78F0BF79B67}" type="slidenum">
              <a:rPr lang="en-GB" smtClean="0"/>
              <a:t>1</a:t>
            </a:fld>
            <a:endParaRPr lang="en-GB"/>
          </a:p>
        </p:txBody>
      </p:sp>
    </p:spTree>
    <p:extLst>
      <p:ext uri="{BB962C8B-B14F-4D97-AF65-F5344CB8AC3E}">
        <p14:creationId xmlns:p14="http://schemas.microsoft.com/office/powerpoint/2010/main" val="109398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WESAIL is the umbrella term for our service</a:t>
            </a:r>
          </a:p>
        </p:txBody>
      </p:sp>
      <p:sp>
        <p:nvSpPr>
          <p:cNvPr id="4" name="Slide Number Placeholder 3"/>
          <p:cNvSpPr>
            <a:spLocks noGrp="1"/>
          </p:cNvSpPr>
          <p:nvPr>
            <p:ph type="sldNum" sz="quarter" idx="5"/>
          </p:nvPr>
        </p:nvSpPr>
        <p:spPr/>
        <p:txBody>
          <a:bodyPr/>
          <a:lstStyle/>
          <a:p>
            <a:fld id="{D6D09466-9266-4EC6-B899-A78F0BF79B67}" type="slidenum">
              <a:rPr lang="en-GB" smtClean="0"/>
              <a:t>2</a:t>
            </a:fld>
            <a:endParaRPr lang="en-GB"/>
          </a:p>
        </p:txBody>
      </p:sp>
    </p:spTree>
    <p:extLst>
      <p:ext uri="{BB962C8B-B14F-4D97-AF65-F5344CB8AC3E}">
        <p14:creationId xmlns:p14="http://schemas.microsoft.com/office/powerpoint/2010/main" val="29630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45AFCC-8DBF-4FBA-BC5E-181B4A22CAAA}" type="slidenum">
              <a:rPr lang="en-GB" smtClean="0"/>
              <a:t>3</a:t>
            </a:fld>
            <a:endParaRPr lang="en-GB" dirty="0"/>
          </a:p>
        </p:txBody>
      </p:sp>
    </p:spTree>
    <p:extLst>
      <p:ext uri="{BB962C8B-B14F-4D97-AF65-F5344CB8AC3E}">
        <p14:creationId xmlns:p14="http://schemas.microsoft.com/office/powerpoint/2010/main" val="248536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Easy read version of Minimum standards available on the LO</a:t>
            </a:r>
          </a:p>
        </p:txBody>
      </p:sp>
      <p:sp>
        <p:nvSpPr>
          <p:cNvPr id="4" name="Slide Number Placeholder 3"/>
          <p:cNvSpPr>
            <a:spLocks noGrp="1"/>
          </p:cNvSpPr>
          <p:nvPr>
            <p:ph type="sldNum" sz="quarter" idx="10"/>
          </p:nvPr>
        </p:nvSpPr>
        <p:spPr/>
        <p:txBody>
          <a:bodyPr/>
          <a:lstStyle/>
          <a:p>
            <a:fld id="{D6D09466-9266-4EC6-B899-A78F0BF79B67}" type="slidenum">
              <a:rPr lang="en-GB" smtClean="0"/>
              <a:t>6</a:t>
            </a:fld>
            <a:endParaRPr lang="en-GB"/>
          </a:p>
        </p:txBody>
      </p:sp>
    </p:spTree>
    <p:extLst>
      <p:ext uri="{BB962C8B-B14F-4D97-AF65-F5344CB8AC3E}">
        <p14:creationId xmlns:p14="http://schemas.microsoft.com/office/powerpoint/2010/main" val="115504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Parent's/carers have priority over places but professionals can book on also</a:t>
            </a:r>
          </a:p>
          <a:p>
            <a:r>
              <a:rPr lang="en-GB" dirty="0"/>
              <a:t>TCI-therapeutic crisis intervention CAMHS –Child and adolescent mental health service. Refer to workshop brochures</a:t>
            </a:r>
          </a:p>
          <a:p>
            <a:endParaRPr lang="en-GB" dirty="0"/>
          </a:p>
        </p:txBody>
      </p:sp>
      <p:sp>
        <p:nvSpPr>
          <p:cNvPr id="4" name="Slide Number Placeholder 3"/>
          <p:cNvSpPr>
            <a:spLocks noGrp="1"/>
          </p:cNvSpPr>
          <p:nvPr>
            <p:ph type="sldNum" sz="quarter" idx="10"/>
          </p:nvPr>
        </p:nvSpPr>
        <p:spPr/>
        <p:txBody>
          <a:bodyPr/>
          <a:lstStyle/>
          <a:p>
            <a:fld id="{D6D09466-9266-4EC6-B899-A78F0BF79B67}" type="slidenum">
              <a:rPr lang="en-GB" smtClean="0"/>
              <a:t>11</a:t>
            </a:fld>
            <a:endParaRPr lang="en-GB"/>
          </a:p>
        </p:txBody>
      </p:sp>
    </p:spTree>
    <p:extLst>
      <p:ext uri="{BB962C8B-B14F-4D97-AF65-F5344CB8AC3E}">
        <p14:creationId xmlns:p14="http://schemas.microsoft.com/office/powerpoint/2010/main" val="33183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6F13C7-8569-42AC-BFF6-FC50F5F4D738}" type="slidenum">
              <a:rPr lang="en-GB" smtClean="0"/>
              <a:t>13</a:t>
            </a:fld>
            <a:endParaRPr lang="en-GB" dirty="0"/>
          </a:p>
        </p:txBody>
      </p:sp>
    </p:spTree>
    <p:extLst>
      <p:ext uri="{BB962C8B-B14F-4D97-AF65-F5344CB8AC3E}">
        <p14:creationId xmlns:p14="http://schemas.microsoft.com/office/powerpoint/2010/main" val="3532608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100 languages available for translation</a:t>
            </a:r>
          </a:p>
          <a:p>
            <a:r>
              <a:rPr lang="en-GB" dirty="0"/>
              <a:t>Pink boxes at bottom right of </a:t>
            </a:r>
            <a:r>
              <a:rPr lang="en-GB" dirty="0" err="1"/>
              <a:t>homescreen</a:t>
            </a:r>
            <a:r>
              <a:rPr lang="en-GB" dirty="0"/>
              <a:t> and every page</a:t>
            </a:r>
          </a:p>
          <a:p>
            <a:r>
              <a:rPr lang="en-GB" dirty="0" err="1"/>
              <a:t>Browsealoud</a:t>
            </a:r>
            <a:r>
              <a:rPr lang="en-GB" dirty="0"/>
              <a:t> bottom left orange icon</a:t>
            </a:r>
          </a:p>
        </p:txBody>
      </p:sp>
      <p:sp>
        <p:nvSpPr>
          <p:cNvPr id="4" name="Slide Number Placeholder 3"/>
          <p:cNvSpPr>
            <a:spLocks noGrp="1"/>
          </p:cNvSpPr>
          <p:nvPr>
            <p:ph type="sldNum" sz="quarter" idx="10"/>
          </p:nvPr>
        </p:nvSpPr>
        <p:spPr/>
        <p:txBody>
          <a:bodyPr/>
          <a:lstStyle/>
          <a:p>
            <a:fld id="{D6D09466-9266-4EC6-B899-A78F0BF79B67}" type="slidenum">
              <a:rPr lang="en-GB" smtClean="0"/>
              <a:t>15</a:t>
            </a:fld>
            <a:endParaRPr lang="en-GB"/>
          </a:p>
        </p:txBody>
      </p:sp>
    </p:spTree>
    <p:extLst>
      <p:ext uri="{BB962C8B-B14F-4D97-AF65-F5344CB8AC3E}">
        <p14:creationId xmlns:p14="http://schemas.microsoft.com/office/powerpoint/2010/main" val="2720227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If you sign up to the Wakefield Information Network (IN), you get a copy of the newsletter before it appears on the website along with advance details of planned events.</a:t>
            </a:r>
          </a:p>
          <a:p>
            <a:r>
              <a:rPr lang="en-US" dirty="0">
                <a:effectLst/>
              </a:rPr>
              <a:t>The IN is also the Disabled Children’s Register which the council has a statutory duty to have and keep up to date. The register is voluntary for families to join but helps inform decisions about new and existing services across the Wakefield district.</a:t>
            </a:r>
          </a:p>
          <a:p>
            <a:r>
              <a:rPr lang="en-US" dirty="0">
                <a:effectLst/>
              </a:rPr>
              <a:t>Practitioners who work with families with children and young people with additional needs can also sign up to the IN to receive an email copy of the newsletter.</a:t>
            </a:r>
          </a:p>
          <a:p>
            <a:endParaRPr lang="en-GB" dirty="0"/>
          </a:p>
        </p:txBody>
      </p:sp>
      <p:sp>
        <p:nvSpPr>
          <p:cNvPr id="4" name="Slide Number Placeholder 3"/>
          <p:cNvSpPr>
            <a:spLocks noGrp="1"/>
          </p:cNvSpPr>
          <p:nvPr>
            <p:ph type="sldNum" sz="quarter" idx="10"/>
          </p:nvPr>
        </p:nvSpPr>
        <p:spPr/>
        <p:txBody>
          <a:bodyPr/>
          <a:lstStyle/>
          <a:p>
            <a:fld id="{D6D09466-9266-4EC6-B899-A78F0BF79B67}" type="slidenum">
              <a:rPr lang="en-GB" smtClean="0"/>
              <a:t>17</a:t>
            </a:fld>
            <a:endParaRPr lang="en-GB"/>
          </a:p>
        </p:txBody>
      </p:sp>
    </p:spTree>
    <p:extLst>
      <p:ext uri="{BB962C8B-B14F-4D97-AF65-F5344CB8AC3E}">
        <p14:creationId xmlns:p14="http://schemas.microsoft.com/office/powerpoint/2010/main" val="32600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159904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08522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6541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66929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1DDD9-4D19-440F-B3DD-8923D10273CD}"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07976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61DDD9-4D19-440F-B3DD-8923D10273C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55185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61DDD9-4D19-440F-B3DD-8923D10273CD}"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73311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61DDD9-4D19-440F-B3DD-8923D10273CD}"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195419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1DDD9-4D19-440F-B3DD-8923D10273CD}"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46763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1DDD9-4D19-440F-B3DD-8923D10273C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5641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1DDD9-4D19-440F-B3DD-8923D10273CD}"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90972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1DDD9-4D19-440F-B3DD-8923D10273CD}" type="datetimeFigureOut">
              <a:rPr lang="en-GB" smtClean="0"/>
              <a:t>15/12/2021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9B25D-5CED-41BB-8D7B-3837E94B74C9}" type="slidenum">
              <a:rPr lang="en-GB" smtClean="0"/>
              <a:t>‹#›</a:t>
            </a:fld>
            <a:endParaRPr lang="en-GB"/>
          </a:p>
        </p:txBody>
      </p:sp>
    </p:spTree>
    <p:extLst>
      <p:ext uri="{BB962C8B-B14F-4D97-AF65-F5344CB8AC3E}">
        <p14:creationId xmlns:p14="http://schemas.microsoft.com/office/powerpoint/2010/main" val="47195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ved=2ahUKEwi9-vCH7aXkAhVGURoKHUs1DIIQjRx6BAgBEAQ&amp;url=https://booleanstrings.com/2014/09/22/how-to-email-anyone-with-a-facebook-profile/&amp;psig=AOvVaw3FYo9naSzN1t8DjDj5NTSL&amp;ust=1567091501193583" TargetMode="External"/><Relationship Id="rId3" Type="http://schemas.openxmlformats.org/officeDocument/2006/relationships/hyperlink" Target="mailto:WESAIL@barnardos.org.uk"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ved=2ahUKEwiRguir6qXkAhVGJBoKHfHoD3MQjRx6BAgBEAQ&amp;url=http://www.newdesignfile.com/post_phone-email-icons_96961/&amp;psig=AOvVaw33Gv9XOg-7xEY4B8smTomi&amp;ust=1567090797320180" TargetMode="External"/><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akefield.mylocaloffer.org/Hom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ved=2ahUKEwi9-vCH7aXkAhVGURoKHUs1DIIQjRx6BAgBEAQ&amp;url=https://booleanstrings.com/2014/09/22/how-to-email-anyone-with-a-facebook-profile/&amp;psig=AOvVaw3FYo9naSzN1t8DjDj5NTSL&amp;ust=1567091501193583" TargetMode="External"/><Relationship Id="rId3" Type="http://schemas.openxmlformats.org/officeDocument/2006/relationships/hyperlink" Target="https://www.barnardos.org.uk/wesail-wakefield" TargetMode="External"/><Relationship Id="rId7" Type="http://schemas.openxmlformats.org/officeDocument/2006/relationships/image" Target="../media/image3.png"/><Relationship Id="rId2" Type="http://schemas.openxmlformats.org/officeDocument/2006/relationships/hyperlink" Target="mailto:WESAIL@barnardos.org.uk" TargetMode="External"/><Relationship Id="rId1" Type="http://schemas.openxmlformats.org/officeDocument/2006/relationships/slideLayout" Target="../slideLayouts/slideLayout1.xml"/><Relationship Id="rId6" Type="http://schemas.openxmlformats.org/officeDocument/2006/relationships/hyperlink" Target="http://www.google.co.uk/url?sa=i&amp;rct=j&amp;q=&amp;esrc=s&amp;source=images&amp;cd=&amp;ved=2ahUKEwiRguir6qXkAhVGJBoKHfHoD3MQjRx6BAgBEAQ&amp;url=http://www.newdesignfile.com/post_phone-email-icons_96961/&amp;psig=AOvVaw33Gv9XOg-7xEY4B8smTomi&amp;ust=1567090797320180" TargetMode="External"/><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barnardossendiass.org.u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548680"/>
            <a:ext cx="7772400" cy="1470025"/>
          </a:xfrm>
        </p:spPr>
        <p:txBody>
          <a:bodyPr/>
          <a:lstStyle/>
          <a:p>
            <a:r>
              <a:rPr lang="en-GB" dirty="0">
                <a:solidFill>
                  <a:srgbClr val="92D050"/>
                </a:solidFill>
              </a:rPr>
              <a:t>Barnardo’s WESAIL</a:t>
            </a:r>
          </a:p>
        </p:txBody>
      </p:sp>
      <p:sp>
        <p:nvSpPr>
          <p:cNvPr id="3" name="Subtitle 2"/>
          <p:cNvSpPr>
            <a:spLocks noGrp="1"/>
          </p:cNvSpPr>
          <p:nvPr>
            <p:ph type="subTitle" idx="1"/>
          </p:nvPr>
        </p:nvSpPr>
        <p:spPr>
          <a:xfrm>
            <a:off x="1547664" y="1772816"/>
            <a:ext cx="6400800" cy="1752600"/>
          </a:xfrm>
        </p:spPr>
        <p:txBody>
          <a:bodyPr/>
          <a:lstStyle/>
          <a:p>
            <a:r>
              <a:rPr lang="en-GB" dirty="0">
                <a:solidFill>
                  <a:srgbClr val="0070C0"/>
                </a:solidFill>
              </a:rPr>
              <a:t>Wakefield Early Support, Advice, Information &amp; Liaison service</a:t>
            </a:r>
          </a:p>
        </p:txBody>
      </p:sp>
      <p:sp>
        <p:nvSpPr>
          <p:cNvPr id="4" name="TextBox 3"/>
          <p:cNvSpPr txBox="1"/>
          <p:nvPr/>
        </p:nvSpPr>
        <p:spPr>
          <a:xfrm>
            <a:off x="2699792" y="4084414"/>
            <a:ext cx="3816424" cy="2739211"/>
          </a:xfrm>
          <a:prstGeom prst="rect">
            <a:avLst/>
          </a:prstGeom>
          <a:noFill/>
        </p:spPr>
        <p:txBody>
          <a:bodyPr wrap="square" rtlCol="0">
            <a:spAutoFit/>
          </a:bodyPr>
          <a:lstStyle/>
          <a:p>
            <a:pPr algn="ctr"/>
            <a:endParaRPr lang="en-GB" dirty="0"/>
          </a:p>
          <a:p>
            <a:pPr algn="ctr"/>
            <a:r>
              <a:rPr lang="en-GB" dirty="0"/>
              <a:t>01924 304152 </a:t>
            </a:r>
          </a:p>
          <a:p>
            <a:r>
              <a:rPr lang="en-US" sz="1600" u="sng" dirty="0">
                <a:hlinkClick r:id="rId3"/>
              </a:rPr>
              <a:t>WESAIL@barnardos.org.uk</a:t>
            </a:r>
            <a:endParaRPr lang="en-US" sz="1600" u="sng" dirty="0"/>
          </a:p>
          <a:p>
            <a:endParaRPr lang="en-US" sz="1600" u="sng" dirty="0"/>
          </a:p>
          <a:p>
            <a:r>
              <a:rPr lang="en-US" sz="1600" u="sng" dirty="0"/>
              <a:t>https://www.barnardos.org.uk/what-we-do/services/barnardos-wesail</a:t>
            </a:r>
          </a:p>
          <a:p>
            <a:r>
              <a:rPr lang="en-US" sz="1600" u="sng" dirty="0"/>
              <a:t>@</a:t>
            </a:r>
            <a:r>
              <a:rPr lang="en-US" sz="1600" u="sng" dirty="0" err="1"/>
              <a:t>WESAILWakefield</a:t>
            </a:r>
            <a:endParaRPr lang="en-US" sz="1600" u="sng" dirty="0"/>
          </a:p>
          <a:p>
            <a:r>
              <a:rPr lang="en-US" sz="1200" dirty="0" err="1"/>
              <a:t>Barnardo’s</a:t>
            </a:r>
            <a:r>
              <a:rPr lang="en-US" sz="1200" dirty="0"/>
              <a:t> Registered Charity Nos. 216250 and SC037605 </a:t>
            </a:r>
            <a:endParaRPr lang="en-US" sz="1200" u="sng" dirty="0"/>
          </a:p>
          <a:p>
            <a:r>
              <a:rPr lang="en-US" sz="1600" dirty="0"/>
              <a:t> </a:t>
            </a:r>
            <a:endParaRPr lang="en-GB" sz="1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924" y="3501008"/>
            <a:ext cx="1953012" cy="19530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140968"/>
            <a:ext cx="2448272" cy="2448272"/>
          </a:xfrm>
          <a:prstGeom prst="rect">
            <a:avLst/>
          </a:prstGeom>
        </p:spPr>
      </p:pic>
      <p:pic>
        <p:nvPicPr>
          <p:cNvPr id="3074" name="Picture 2" descr="Image result for phone email website icon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357471"/>
            <a:ext cx="2448272" cy="910130"/>
          </a:xfrm>
          <a:prstGeom prst="rect">
            <a:avLst/>
          </a:prstGeom>
          <a:noFill/>
          <a:extLst>
            <a:ext uri="{909E8E84-426E-40DD-AFC4-6F175D3DCCD1}">
              <a14:hiddenFill xmlns:a14="http://schemas.microsoft.com/office/drawing/2010/main">
                <a:solidFill>
                  <a:srgbClr val="FFFFFF"/>
                </a:solidFill>
              </a14:hiddenFill>
            </a:ext>
          </a:extLst>
        </p:spPr>
      </p:pic>
      <p:pic>
        <p:nvPicPr>
          <p:cNvPr id="10" name="irc_mi" descr="Image result for @facebook">
            <a:hlinkClick r:id="rId8" tgtFrame="&quot;_blank&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968901" y="5877270"/>
            <a:ext cx="1730891" cy="760209"/>
          </a:xfrm>
          <a:prstGeom prst="rect">
            <a:avLst/>
          </a:prstGeom>
          <a:noFill/>
          <a:ln>
            <a:noFill/>
          </a:ln>
        </p:spPr>
      </p:pic>
    </p:spTree>
    <p:extLst>
      <p:ext uri="{BB962C8B-B14F-4D97-AF65-F5344CB8AC3E}">
        <p14:creationId xmlns:p14="http://schemas.microsoft.com/office/powerpoint/2010/main" val="96816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6847D-E93D-49D7-B819-915A093F2AD1}"/>
              </a:ext>
            </a:extLst>
          </p:cNvPr>
          <p:cNvSpPr>
            <a:spLocks noGrp="1"/>
          </p:cNvSpPr>
          <p:nvPr>
            <p:ph type="title"/>
          </p:nvPr>
        </p:nvSpPr>
        <p:spPr/>
        <p:txBody>
          <a:bodyPr/>
          <a:lstStyle/>
          <a:p>
            <a:pPr algn="ctr"/>
            <a:r>
              <a:rPr lang="en-GB" dirty="0" err="1">
                <a:solidFill>
                  <a:srgbClr val="92D050"/>
                </a:solidFill>
                <a:latin typeface="Verdana" panose="020B0604030504040204" pitchFamily="34" charset="0"/>
                <a:ea typeface="Verdana" panose="020B0604030504040204" pitchFamily="34" charset="0"/>
              </a:rPr>
              <a:t>Keyworking</a:t>
            </a:r>
            <a:r>
              <a:rPr lang="en-GB" dirty="0">
                <a:solidFill>
                  <a:srgbClr val="92D050"/>
                </a:solidFill>
                <a:latin typeface="Verdana" panose="020B0604030504040204" pitchFamily="34" charset="0"/>
                <a:ea typeface="Verdana" panose="020B0604030504040204" pitchFamily="34" charset="0"/>
              </a:rPr>
              <a:t> referral criteria</a:t>
            </a:r>
            <a:endParaRPr lang="en-GB" dirty="0">
              <a:latin typeface="Verdana" panose="020B0604030504040204" pitchFamily="34" charset="0"/>
              <a:ea typeface="Verdana" panose="020B0604030504040204" pitchFamily="34" charset="0"/>
            </a:endParaRPr>
          </a:p>
        </p:txBody>
      </p:sp>
      <p:sp>
        <p:nvSpPr>
          <p:cNvPr id="3" name="Text Box 2">
            <a:extLst>
              <a:ext uri="{FF2B5EF4-FFF2-40B4-BE49-F238E27FC236}">
                <a16:creationId xmlns:a16="http://schemas.microsoft.com/office/drawing/2014/main" id="{A6A95DE8-B57D-4F31-A1E6-E62F53D4ECB1}"/>
              </a:ext>
            </a:extLst>
          </p:cNvPr>
          <p:cNvSpPr txBox="1">
            <a:spLocks noChangeArrowheads="1"/>
          </p:cNvSpPr>
          <p:nvPr/>
        </p:nvSpPr>
        <p:spPr bwMode="auto">
          <a:xfrm>
            <a:off x="184828" y="1235186"/>
            <a:ext cx="5582962" cy="2503229"/>
          </a:xfrm>
          <a:prstGeom prst="rect">
            <a:avLst/>
          </a:prstGeom>
          <a:solidFill>
            <a:srgbClr val="FFFFFF"/>
          </a:solidFill>
          <a:ln w="9525">
            <a:solidFill>
              <a:srgbClr val="000000"/>
            </a:solidFill>
            <a:miter lim="800000"/>
            <a:headEnd/>
            <a:tailEnd/>
          </a:ln>
          <a:effectLst>
            <a:glow rad="63500">
              <a:schemeClr val="accent3">
                <a:satMod val="175000"/>
                <a:alpha val="40000"/>
              </a:schemeClr>
            </a:glow>
          </a:effectLst>
        </p:spPr>
        <p:txBody>
          <a:bodyPr rot="0" vert="horz" wrap="square" lIns="68580" tIns="34290" rIns="68580" bIns="34290" anchor="t" anchorCtr="0">
            <a:noAutofit/>
          </a:bodyPr>
          <a:lstStyle/>
          <a:p>
            <a:pPr algn="ctr">
              <a:lnSpc>
                <a:spcPct val="115000"/>
              </a:lnSpc>
              <a:spcAft>
                <a:spcPts val="750"/>
              </a:spcAft>
            </a:pPr>
            <a:r>
              <a:rPr lang="en-GB" sz="1350" b="1" u="sng" dirty="0">
                <a:latin typeface="Verdana" panose="020B0604030504040204" pitchFamily="34" charset="0"/>
                <a:ea typeface="Verdana" panose="020B0604030504040204" pitchFamily="34" charset="0"/>
                <a:cs typeface="Times New Roman"/>
              </a:rPr>
              <a:t>Essential criteria</a:t>
            </a:r>
          </a:p>
          <a:p>
            <a:pPr algn="ctr">
              <a:lnSpc>
                <a:spcPct val="115000"/>
              </a:lnSpc>
              <a:spcAft>
                <a:spcPts val="750"/>
              </a:spcAft>
            </a:pPr>
            <a:r>
              <a:rPr lang="en-GB" sz="1350" b="1" dirty="0">
                <a:latin typeface="Verdana" panose="020B0604030504040204" pitchFamily="34" charset="0"/>
                <a:ea typeface="Verdana" panose="020B0604030504040204" pitchFamily="34" charset="0"/>
                <a:cs typeface="Times New Roman"/>
              </a:rPr>
              <a:t>Please note child MUST have seen a paediatrician and there is a recognisable additional need </a:t>
            </a:r>
            <a:endParaRPr lang="en-GB" sz="1350" b="1" u="sng" dirty="0">
              <a:latin typeface="Verdana" panose="020B0604030504040204" pitchFamily="34" charset="0"/>
              <a:ea typeface="Verdana" panose="020B0604030504040204" pitchFamily="34" charset="0"/>
              <a:cs typeface="Times New Roman"/>
            </a:endParaRPr>
          </a:p>
          <a:p>
            <a:pPr algn="ctr">
              <a:lnSpc>
                <a:spcPct val="115000"/>
              </a:lnSpc>
              <a:spcAft>
                <a:spcPts val="750"/>
              </a:spcAft>
            </a:pPr>
            <a:r>
              <a:rPr lang="en-GB" sz="1350" b="1" u="sng" dirty="0">
                <a:latin typeface="Verdana" panose="020B0604030504040204" pitchFamily="34" charset="0"/>
                <a:ea typeface="Verdana" panose="020B0604030504040204" pitchFamily="34" charset="0"/>
                <a:cs typeface="Times New Roman"/>
              </a:rPr>
              <a:t>Two or more professionals from specialist agencies</a:t>
            </a:r>
          </a:p>
          <a:p>
            <a:pPr>
              <a:lnSpc>
                <a:spcPct val="115000"/>
              </a:lnSpc>
              <a:spcAft>
                <a:spcPts val="750"/>
              </a:spcAft>
            </a:pPr>
            <a:r>
              <a:rPr lang="en-GB" sz="1050" dirty="0">
                <a:latin typeface="Verdana" panose="020B0604030504040204" pitchFamily="34" charset="0"/>
                <a:ea typeface="Verdana" panose="020B0604030504040204" pitchFamily="34" charset="0"/>
                <a:cs typeface="Times New Roman"/>
              </a:rPr>
              <a:t>*Paediatrician	*Physiotherapy	*Occupational Therapy	</a:t>
            </a:r>
          </a:p>
          <a:p>
            <a:pPr>
              <a:lnSpc>
                <a:spcPct val="115000"/>
              </a:lnSpc>
              <a:spcAft>
                <a:spcPts val="750"/>
              </a:spcAft>
            </a:pPr>
            <a:r>
              <a:rPr lang="en-GB" sz="1050" dirty="0">
                <a:latin typeface="Verdana" panose="020B0604030504040204" pitchFamily="34" charset="0"/>
                <a:ea typeface="Verdana" panose="020B0604030504040204" pitchFamily="34" charset="0"/>
                <a:cs typeface="Times New Roman"/>
              </a:rPr>
              <a:t>*Speech Therapy	*Dietician	   	*Portage   	*LD Nurse                       *Community Nurse    	*Early Years SEND </a:t>
            </a:r>
          </a:p>
        </p:txBody>
      </p:sp>
      <p:sp>
        <p:nvSpPr>
          <p:cNvPr id="6" name="TextBox 5">
            <a:extLst>
              <a:ext uri="{FF2B5EF4-FFF2-40B4-BE49-F238E27FC236}">
                <a16:creationId xmlns:a16="http://schemas.microsoft.com/office/drawing/2014/main" id="{0E0AB191-4439-4D82-95D3-66674AFC51F0}"/>
              </a:ext>
            </a:extLst>
          </p:cNvPr>
          <p:cNvSpPr txBox="1"/>
          <p:nvPr/>
        </p:nvSpPr>
        <p:spPr>
          <a:xfrm>
            <a:off x="5850142" y="1279060"/>
            <a:ext cx="2754306" cy="1015663"/>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pPr algn="ctr"/>
            <a:r>
              <a:rPr lang="en-GB" sz="1500" b="1" dirty="0">
                <a:latin typeface="Verdana" panose="020B0604030504040204" pitchFamily="34" charset="0"/>
                <a:ea typeface="Verdana" panose="020B0604030504040204" pitchFamily="34" charset="0"/>
              </a:rPr>
              <a:t>**Unfortunately we do not offer direct behaviour support as part of our service**</a:t>
            </a:r>
          </a:p>
        </p:txBody>
      </p:sp>
      <p:sp>
        <p:nvSpPr>
          <p:cNvPr id="7" name="Text Box 2">
            <a:extLst>
              <a:ext uri="{FF2B5EF4-FFF2-40B4-BE49-F238E27FC236}">
                <a16:creationId xmlns:a16="http://schemas.microsoft.com/office/drawing/2014/main" id="{75C5B68A-3B6A-4C1C-A97C-EB251FAA9B05}"/>
              </a:ext>
            </a:extLst>
          </p:cNvPr>
          <p:cNvSpPr txBox="1">
            <a:spLocks noChangeArrowheads="1"/>
          </p:cNvSpPr>
          <p:nvPr/>
        </p:nvSpPr>
        <p:spPr bwMode="auto">
          <a:xfrm>
            <a:off x="7092280" y="3842769"/>
            <a:ext cx="1826968" cy="2267159"/>
          </a:xfrm>
          <a:prstGeom prst="rect">
            <a:avLst/>
          </a:prstGeom>
          <a:solidFill>
            <a:schemeClr val="accent1">
              <a:lumMod val="20000"/>
              <a:lumOff val="80000"/>
            </a:schemeClr>
          </a:solidFill>
          <a:ln w="9525">
            <a:solidFill>
              <a:srgbClr val="000000"/>
            </a:solidFill>
            <a:miter lim="800000"/>
            <a:headEnd/>
            <a:tailEnd/>
          </a:ln>
        </p:spPr>
        <p:txBody>
          <a:bodyPr rot="0" vert="horz" wrap="square" lIns="68580" tIns="34290" rIns="68580" bIns="34290" anchor="t" anchorCtr="0">
            <a:spAutoFit/>
          </a:bodyPr>
          <a:lstStyle/>
          <a:p>
            <a:pPr algn="ctr">
              <a:lnSpc>
                <a:spcPct val="115000"/>
              </a:lnSpc>
              <a:spcAft>
                <a:spcPts val="750"/>
              </a:spcAft>
            </a:pPr>
            <a:r>
              <a:rPr lang="en-GB" sz="1200" b="1" dirty="0">
                <a:latin typeface="Verdana" panose="020B0604030504040204" pitchFamily="34" charset="0"/>
                <a:ea typeface="Verdana" panose="020B0604030504040204" pitchFamily="34" charset="0"/>
                <a:cs typeface="Times New Roman"/>
              </a:rPr>
              <a:t>PLANNING AND ASSESSMENT</a:t>
            </a:r>
          </a:p>
          <a:p>
            <a:pPr>
              <a:lnSpc>
                <a:spcPct val="115000"/>
              </a:lnSpc>
              <a:spcAft>
                <a:spcPts val="750"/>
              </a:spcAft>
            </a:pPr>
            <a:r>
              <a:rPr lang="en-GB" sz="1200" dirty="0">
                <a:latin typeface="Verdana" panose="020B0604030504040204" pitchFamily="34" charset="0"/>
                <a:ea typeface="Verdana" panose="020B0604030504040204" pitchFamily="34" charset="0"/>
                <a:cs typeface="Times New Roman"/>
              </a:rPr>
              <a:t>You may have a need for this as part of a referral  but not required</a:t>
            </a:r>
          </a:p>
          <a:p>
            <a:pPr>
              <a:lnSpc>
                <a:spcPct val="115000"/>
              </a:lnSpc>
              <a:spcAft>
                <a:spcPts val="750"/>
              </a:spcAft>
            </a:pPr>
            <a:r>
              <a:rPr lang="en-GB" sz="1200" dirty="0">
                <a:latin typeface="Verdana" panose="020B0604030504040204" pitchFamily="34" charset="0"/>
                <a:ea typeface="Verdana" panose="020B0604030504040204" pitchFamily="34" charset="0"/>
                <a:cs typeface="Times New Roman"/>
              </a:rPr>
              <a:t>*My Support Plans</a:t>
            </a:r>
          </a:p>
          <a:p>
            <a:pPr>
              <a:lnSpc>
                <a:spcPct val="115000"/>
              </a:lnSpc>
              <a:spcAft>
                <a:spcPts val="750"/>
              </a:spcAft>
            </a:pPr>
            <a:r>
              <a:rPr lang="en-GB" sz="1200" dirty="0">
                <a:latin typeface="Verdana" panose="020B0604030504040204" pitchFamily="34" charset="0"/>
                <a:ea typeface="Verdana" panose="020B0604030504040204" pitchFamily="34" charset="0"/>
                <a:cs typeface="Times New Roman"/>
              </a:rPr>
              <a:t>*Short break referrals</a:t>
            </a:r>
          </a:p>
        </p:txBody>
      </p:sp>
      <p:sp>
        <p:nvSpPr>
          <p:cNvPr id="9" name="Text Box 2">
            <a:extLst>
              <a:ext uri="{FF2B5EF4-FFF2-40B4-BE49-F238E27FC236}">
                <a16:creationId xmlns:a16="http://schemas.microsoft.com/office/drawing/2014/main" id="{1B93FE35-832A-49B9-8633-8FFD18F2FCBC}"/>
              </a:ext>
            </a:extLst>
          </p:cNvPr>
          <p:cNvSpPr txBox="1">
            <a:spLocks noChangeArrowheads="1"/>
          </p:cNvSpPr>
          <p:nvPr/>
        </p:nvSpPr>
        <p:spPr bwMode="auto">
          <a:xfrm>
            <a:off x="86366" y="3816318"/>
            <a:ext cx="6861897" cy="131510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rgbClr val="000000"/>
            </a:solidFill>
            <a:miter lim="800000"/>
            <a:headEnd/>
            <a:tailEnd/>
          </a:ln>
        </p:spPr>
        <p:txBody>
          <a:bodyPr rot="0" vert="horz" wrap="square" lIns="68580" tIns="34290" rIns="68580" bIns="34290" anchor="t" anchorCtr="0">
            <a:spAutoFit/>
          </a:bodyPr>
          <a:lstStyle/>
          <a:p>
            <a:pPr algn="ctr">
              <a:lnSpc>
                <a:spcPct val="115000"/>
              </a:lnSpc>
              <a:spcAft>
                <a:spcPts val="750"/>
              </a:spcAft>
            </a:pPr>
            <a:r>
              <a:rPr lang="en-GB" sz="1200" dirty="0">
                <a:latin typeface="Verdana" panose="020B0604030504040204" pitchFamily="34" charset="0"/>
                <a:ea typeface="Verdana" panose="020B0604030504040204" pitchFamily="34" charset="0"/>
                <a:cs typeface="Times New Roman"/>
              </a:rPr>
              <a:t>To </a:t>
            </a:r>
            <a:r>
              <a:rPr lang="en-GB" sz="1200" b="1" dirty="0">
                <a:latin typeface="Verdana" panose="020B0604030504040204" pitchFamily="34" charset="0"/>
                <a:ea typeface="Verdana" panose="020B0604030504040204" pitchFamily="34" charset="0"/>
                <a:cs typeface="Times New Roman"/>
              </a:rPr>
              <a:t>accept a referral </a:t>
            </a:r>
            <a:r>
              <a:rPr lang="en-GB" sz="1200" dirty="0">
                <a:latin typeface="Verdana" panose="020B0604030504040204" pitchFamily="34" charset="0"/>
                <a:ea typeface="Verdana" panose="020B0604030504040204" pitchFamily="34" charset="0"/>
                <a:cs typeface="Times New Roman"/>
              </a:rPr>
              <a:t>there also needs to be an element of coordination required. </a:t>
            </a:r>
          </a:p>
          <a:p>
            <a:pPr algn="ctr">
              <a:lnSpc>
                <a:spcPct val="115000"/>
              </a:lnSpc>
              <a:spcAft>
                <a:spcPts val="750"/>
              </a:spcAft>
            </a:pPr>
            <a:r>
              <a:rPr lang="en-GB" sz="1200" dirty="0">
                <a:latin typeface="Verdana" panose="020B0604030504040204" pitchFamily="34" charset="0"/>
                <a:ea typeface="Verdana" panose="020B0604030504040204" pitchFamily="34" charset="0"/>
                <a:cs typeface="Times New Roman"/>
              </a:rPr>
              <a:t>For example:</a:t>
            </a:r>
          </a:p>
          <a:p>
            <a:pPr marL="257175" indent="-257175">
              <a:lnSpc>
                <a:spcPct val="115000"/>
              </a:lnSpc>
              <a:buFont typeface="Symbol"/>
              <a:buChar char=""/>
            </a:pPr>
            <a:r>
              <a:rPr lang="en-GB" sz="1200" dirty="0">
                <a:latin typeface="Verdana" panose="020B0604030504040204" pitchFamily="34" charset="0"/>
                <a:ea typeface="Verdana" panose="020B0604030504040204" pitchFamily="34" charset="0"/>
                <a:cs typeface="Times New Roman"/>
              </a:rPr>
              <a:t>Early Support (Family file, appointments, co-ordinate apps)</a:t>
            </a:r>
          </a:p>
          <a:p>
            <a:pPr marL="257175" indent="-257175">
              <a:lnSpc>
                <a:spcPct val="115000"/>
              </a:lnSpc>
              <a:buFont typeface="Symbol"/>
              <a:buChar char=""/>
            </a:pPr>
            <a:r>
              <a:rPr lang="en-GB" sz="1200" dirty="0">
                <a:latin typeface="Verdana" panose="020B0604030504040204" pitchFamily="34" charset="0"/>
                <a:ea typeface="Verdana" panose="020B0604030504040204" pitchFamily="34" charset="0"/>
                <a:cs typeface="Times New Roman"/>
              </a:rPr>
              <a:t>Liaison with professionals</a:t>
            </a:r>
          </a:p>
          <a:p>
            <a:pPr marL="257175" indent="-257175">
              <a:lnSpc>
                <a:spcPct val="115000"/>
              </a:lnSpc>
              <a:spcAft>
                <a:spcPts val="750"/>
              </a:spcAft>
              <a:buFont typeface="Symbol"/>
              <a:buChar char=""/>
            </a:pPr>
            <a:r>
              <a:rPr lang="en-GB" sz="1200" dirty="0">
                <a:latin typeface="Verdana" panose="020B0604030504040204" pitchFamily="34" charset="0"/>
                <a:ea typeface="Verdana" panose="020B0604030504040204" pitchFamily="34" charset="0"/>
                <a:cs typeface="Times New Roman"/>
              </a:rPr>
              <a:t>Facilitating/attend Multi-agency Meetings</a:t>
            </a:r>
          </a:p>
        </p:txBody>
      </p:sp>
      <p:sp>
        <p:nvSpPr>
          <p:cNvPr id="10" name="TextBox 9">
            <a:extLst>
              <a:ext uri="{FF2B5EF4-FFF2-40B4-BE49-F238E27FC236}">
                <a16:creationId xmlns:a16="http://schemas.microsoft.com/office/drawing/2014/main" id="{1798509F-5720-4A8F-9D1E-F0E319F99C32}"/>
              </a:ext>
            </a:extLst>
          </p:cNvPr>
          <p:cNvSpPr txBox="1"/>
          <p:nvPr/>
        </p:nvSpPr>
        <p:spPr>
          <a:xfrm>
            <a:off x="5850142" y="2399587"/>
            <a:ext cx="2754306" cy="133882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txBody>
          <a:bodyPr wrap="square" rtlCol="0">
            <a:spAutoFit/>
          </a:bodyPr>
          <a:lstStyle/>
          <a:p>
            <a:pPr algn="ctr"/>
            <a:r>
              <a:rPr lang="en-GB" sz="1350" dirty="0">
                <a:latin typeface="+mj-lt"/>
                <a:ea typeface="Calibri" panose="020F0502020204030204" pitchFamily="34" charset="0"/>
              </a:rPr>
              <a:t>Not all families who have a child with disabilities/additional needs will need a keyworker, we will only get involved when there is a role for us</a:t>
            </a:r>
            <a:endParaRPr lang="en-GB" sz="1500" b="1" dirty="0">
              <a:latin typeface="+mj-lt"/>
              <a:ea typeface="Verdana" panose="020B0604030504040204" pitchFamily="34" charset="0"/>
            </a:endParaRPr>
          </a:p>
        </p:txBody>
      </p:sp>
      <p:sp>
        <p:nvSpPr>
          <p:cNvPr id="11" name="Text Box 2">
            <a:extLst>
              <a:ext uri="{FF2B5EF4-FFF2-40B4-BE49-F238E27FC236}">
                <a16:creationId xmlns:a16="http://schemas.microsoft.com/office/drawing/2014/main" id="{1D4829A2-FB13-4A82-AB4A-8151C465B5C7}"/>
              </a:ext>
            </a:extLst>
          </p:cNvPr>
          <p:cNvSpPr txBox="1">
            <a:spLocks noChangeArrowheads="1"/>
          </p:cNvSpPr>
          <p:nvPr/>
        </p:nvSpPr>
        <p:spPr bwMode="auto">
          <a:xfrm>
            <a:off x="457200" y="5218016"/>
            <a:ext cx="3130122" cy="1577898"/>
          </a:xfrm>
          <a:prstGeom prst="rect">
            <a:avLst/>
          </a:prstGeom>
          <a:solidFill>
            <a:srgbClr val="FFFF00"/>
          </a:solidFill>
          <a:ln w="9525">
            <a:solidFill>
              <a:srgbClr val="000000"/>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GB" sz="1400" b="1" dirty="0">
                <a:latin typeface="Verdana" panose="020B0604030504040204" pitchFamily="34" charset="0"/>
                <a:ea typeface="Verdana" panose="020B0604030504040204" pitchFamily="34" charset="0"/>
                <a:cs typeface="Times New Roman"/>
              </a:rPr>
              <a:t>What we can offer</a:t>
            </a:r>
          </a:p>
          <a:p>
            <a:pPr>
              <a:lnSpc>
                <a:spcPct val="115000"/>
              </a:lnSpc>
              <a:spcAft>
                <a:spcPts val="750"/>
              </a:spcAft>
            </a:pPr>
            <a:r>
              <a:rPr lang="en-GB" sz="1100" dirty="0">
                <a:latin typeface="Verdana" panose="020B0604030504040204" pitchFamily="34" charset="0"/>
                <a:ea typeface="Verdana" panose="020B0604030504040204" pitchFamily="34" charset="0"/>
                <a:cs typeface="Times New Roman"/>
              </a:rPr>
              <a:t>EMOTIONAL AND PRACTICAL SUPPORT</a:t>
            </a:r>
          </a:p>
          <a:p>
            <a:pPr marL="257175" indent="-257175">
              <a:lnSpc>
                <a:spcPct val="115000"/>
              </a:lnSpc>
              <a:buFont typeface="Symbol"/>
              <a:buChar char=""/>
            </a:pPr>
            <a:r>
              <a:rPr lang="en-GB" sz="1100" dirty="0">
                <a:latin typeface="Verdana" panose="020B0604030504040204" pitchFamily="34" charset="0"/>
                <a:ea typeface="Verdana" panose="020B0604030504040204" pitchFamily="34" charset="0"/>
                <a:cs typeface="Times New Roman"/>
              </a:rPr>
              <a:t>Support for hospital appointments</a:t>
            </a:r>
          </a:p>
          <a:p>
            <a:pPr marL="257175" indent="-257175">
              <a:lnSpc>
                <a:spcPct val="115000"/>
              </a:lnSpc>
              <a:buFont typeface="Symbol"/>
              <a:buChar char=""/>
            </a:pPr>
            <a:r>
              <a:rPr lang="en-GB" sz="1100">
                <a:latin typeface="Verdana" panose="020B0604030504040204" pitchFamily="34" charset="0"/>
                <a:ea typeface="Verdana" panose="020B0604030504040204" pitchFamily="34" charset="0"/>
                <a:cs typeface="Times New Roman"/>
              </a:rPr>
              <a:t>Grants, Benefits </a:t>
            </a:r>
            <a:r>
              <a:rPr lang="en-GB" sz="1100" dirty="0">
                <a:latin typeface="Verdana" panose="020B0604030504040204" pitchFamily="34" charset="0"/>
                <a:ea typeface="Verdana" panose="020B0604030504040204" pitchFamily="34" charset="0"/>
                <a:cs typeface="Times New Roman"/>
              </a:rPr>
              <a:t>&amp; Entitlements</a:t>
            </a:r>
          </a:p>
          <a:p>
            <a:pPr marL="257175" indent="-257175">
              <a:lnSpc>
                <a:spcPct val="115000"/>
              </a:lnSpc>
              <a:buFont typeface="Symbol"/>
              <a:buChar char=""/>
            </a:pPr>
            <a:r>
              <a:rPr lang="en-GB" sz="1100" dirty="0">
                <a:latin typeface="Verdana" panose="020B0604030504040204" pitchFamily="34" charset="0"/>
                <a:ea typeface="Verdana" panose="020B0604030504040204" pitchFamily="34" charset="0"/>
                <a:cs typeface="Times New Roman"/>
              </a:rPr>
              <a:t>Special needs housing/adaptations</a:t>
            </a:r>
          </a:p>
          <a:p>
            <a:pPr marL="257175" indent="-257175">
              <a:lnSpc>
                <a:spcPct val="115000"/>
              </a:lnSpc>
              <a:spcAft>
                <a:spcPts val="750"/>
              </a:spcAft>
              <a:buFont typeface="Symbol"/>
              <a:buChar char=""/>
            </a:pPr>
            <a:r>
              <a:rPr lang="en-GB" sz="1100" dirty="0">
                <a:latin typeface="Verdana" panose="020B0604030504040204" pitchFamily="34" charset="0"/>
                <a:ea typeface="Verdana" panose="020B0604030504040204" pitchFamily="34" charset="0"/>
                <a:cs typeface="Times New Roman"/>
              </a:rPr>
              <a:t>Early Support</a:t>
            </a:r>
          </a:p>
        </p:txBody>
      </p:sp>
      <p:sp>
        <p:nvSpPr>
          <p:cNvPr id="12" name="Text Box 2">
            <a:extLst>
              <a:ext uri="{FF2B5EF4-FFF2-40B4-BE49-F238E27FC236}">
                <a16:creationId xmlns:a16="http://schemas.microsoft.com/office/drawing/2014/main" id="{820A703C-F2AC-4B18-A670-18A6DB4A70C0}"/>
              </a:ext>
            </a:extLst>
          </p:cNvPr>
          <p:cNvSpPr txBox="1">
            <a:spLocks noChangeArrowheads="1"/>
          </p:cNvSpPr>
          <p:nvPr/>
        </p:nvSpPr>
        <p:spPr bwMode="auto">
          <a:xfrm>
            <a:off x="3891429" y="5213671"/>
            <a:ext cx="2664296" cy="1577898"/>
          </a:xfrm>
          <a:prstGeom prst="rect">
            <a:avLst/>
          </a:prstGeom>
          <a:solidFill>
            <a:srgbClr val="FFFF00"/>
          </a:solidFill>
          <a:ln w="9525">
            <a:solidFill>
              <a:srgbClr val="000000"/>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GB" sz="1400" b="1" dirty="0">
                <a:latin typeface="Verdana" panose="020B0604030504040204" pitchFamily="34" charset="0"/>
                <a:ea typeface="Verdana" panose="020B0604030504040204" pitchFamily="34" charset="0"/>
                <a:cs typeface="Times New Roman"/>
              </a:rPr>
              <a:t>We can also provide</a:t>
            </a:r>
          </a:p>
          <a:p>
            <a:pPr>
              <a:lnSpc>
                <a:spcPct val="115000"/>
              </a:lnSpc>
              <a:spcAft>
                <a:spcPts val="750"/>
              </a:spcAft>
            </a:pPr>
            <a:r>
              <a:rPr lang="en-GB" sz="1100" dirty="0">
                <a:latin typeface="Verdana" panose="020B0604030504040204" pitchFamily="34" charset="0"/>
                <a:ea typeface="Verdana" panose="020B0604030504040204" pitchFamily="34" charset="0"/>
                <a:cs typeface="Times New Roman"/>
              </a:rPr>
              <a:t>INFORMATION &amp; SPECIALIST SUPPORT</a:t>
            </a:r>
          </a:p>
          <a:p>
            <a:pPr marL="257175" indent="-257175">
              <a:lnSpc>
                <a:spcPct val="115000"/>
              </a:lnSpc>
              <a:buFont typeface="Symbol"/>
              <a:buChar char=""/>
            </a:pPr>
            <a:r>
              <a:rPr lang="en-GB" sz="1100" dirty="0">
                <a:latin typeface="Verdana" panose="020B0604030504040204" pitchFamily="34" charset="0"/>
                <a:ea typeface="Verdana" panose="020B0604030504040204" pitchFamily="34" charset="0"/>
                <a:cs typeface="Times New Roman"/>
              </a:rPr>
              <a:t>Special needs housing</a:t>
            </a:r>
          </a:p>
          <a:p>
            <a:pPr marL="257175" indent="-257175">
              <a:lnSpc>
                <a:spcPct val="115000"/>
              </a:lnSpc>
              <a:buFont typeface="Symbol"/>
              <a:buChar char=""/>
            </a:pPr>
            <a:r>
              <a:rPr lang="en-GB" sz="1100" dirty="0">
                <a:latin typeface="Verdana" panose="020B0604030504040204" pitchFamily="34" charset="0"/>
                <a:ea typeface="Verdana" panose="020B0604030504040204" pitchFamily="34" charset="0"/>
                <a:cs typeface="Times New Roman"/>
              </a:rPr>
              <a:t>Referrals to other services</a:t>
            </a:r>
          </a:p>
        </p:txBody>
      </p:sp>
    </p:spTree>
    <p:extLst>
      <p:ext uri="{BB962C8B-B14F-4D97-AF65-F5344CB8AC3E}">
        <p14:creationId xmlns:p14="http://schemas.microsoft.com/office/powerpoint/2010/main" val="42911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3"/>
                                        </p:tgtEl>
                                      </p:cBhvr>
                                    </p:animEffect>
                                    <p:animScale>
                                      <p:cBhvr>
                                        <p:cTn id="7" dur="50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grpId="0" nodeType="clickEffect">
                                  <p:stCondLst>
                                    <p:cond delay="0"/>
                                  </p:stCondLst>
                                  <p:iterate type="lt">
                                    <p:tmPct val="4000"/>
                                  </p:iterate>
                                  <p:childTnLst>
                                    <p:set>
                                      <p:cBhvr override="childStyle">
                                        <p:cTn id="30" dur="500" fill="hold"/>
                                        <p:tgtEl>
                                          <p:spTgt spid="6"/>
                                        </p:tgtEl>
                                        <p:attrNameLst>
                                          <p:attrName>style.textDecorationUnderline</p:attrName>
                                        </p:attrNameLst>
                                      </p:cBhvr>
                                      <p:to>
                                        <p:strVal val="true"/>
                                      </p:to>
                                    </p:set>
                                  </p:childTnLst>
                                </p:cTn>
                              </p:par>
                            </p:childTnLst>
                          </p:cTn>
                        </p:par>
                        <p:par>
                          <p:cTn id="31" fill="hold">
                            <p:stCondLst>
                              <p:cond delay="186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Workshops</a:t>
            </a:r>
          </a:p>
        </p:txBody>
      </p:sp>
      <p:sp>
        <p:nvSpPr>
          <p:cNvPr id="3" name="Text Placeholder 2"/>
          <p:cNvSpPr>
            <a:spLocks noGrp="1"/>
          </p:cNvSpPr>
          <p:nvPr>
            <p:ph type="body" idx="1"/>
          </p:nvPr>
        </p:nvSpPr>
        <p:spPr>
          <a:xfrm>
            <a:off x="532248" y="1268760"/>
            <a:ext cx="4040188" cy="432048"/>
          </a:xfrm>
        </p:spPr>
        <p:txBody>
          <a:bodyPr>
            <a:normAutofit fontScale="92500"/>
          </a:bodyPr>
          <a:lstStyle/>
          <a:p>
            <a:pPr algn="ctr"/>
            <a:r>
              <a:rPr lang="en-GB" b="0" dirty="0"/>
              <a:t>Examples for </a:t>
            </a:r>
            <a:r>
              <a:rPr lang="en-GB" sz="2200" b="0" dirty="0"/>
              <a:t>parents/carers</a:t>
            </a:r>
            <a:endParaRPr lang="en-GB" b="0" dirty="0"/>
          </a:p>
        </p:txBody>
      </p:sp>
      <p:sp>
        <p:nvSpPr>
          <p:cNvPr id="4" name="Content Placeholder 3"/>
          <p:cNvSpPr>
            <a:spLocks noGrp="1"/>
          </p:cNvSpPr>
          <p:nvPr>
            <p:ph sz="half" idx="2"/>
          </p:nvPr>
        </p:nvSpPr>
        <p:spPr>
          <a:xfrm>
            <a:off x="567816" y="1772816"/>
            <a:ext cx="5156312" cy="2376264"/>
          </a:xfrm>
        </p:spPr>
        <p:txBody>
          <a:bodyPr>
            <a:normAutofit/>
          </a:bodyPr>
          <a:lstStyle/>
          <a:p>
            <a:pPr marL="0" indent="0">
              <a:buNone/>
            </a:pPr>
            <a:r>
              <a:rPr lang="en-GB" dirty="0"/>
              <a:t>Behaviour (T.C.I)</a:t>
            </a:r>
          </a:p>
          <a:p>
            <a:pPr marL="0" indent="0">
              <a:buNone/>
            </a:pPr>
            <a:r>
              <a:rPr lang="en-GB" dirty="0"/>
              <a:t>Anxiety &amp; self harm (CAMHS)</a:t>
            </a:r>
          </a:p>
          <a:p>
            <a:pPr marL="0" indent="0">
              <a:buNone/>
            </a:pPr>
            <a:r>
              <a:rPr lang="en-GB" dirty="0"/>
              <a:t>Intro. To ASD &amp; Intro. To ADHD</a:t>
            </a:r>
          </a:p>
          <a:p>
            <a:pPr marL="0" indent="0">
              <a:buNone/>
            </a:pPr>
            <a:r>
              <a:rPr lang="en-GB" dirty="0"/>
              <a:t>Improve your child's sleep</a:t>
            </a:r>
          </a:p>
          <a:p>
            <a:pPr marL="0" indent="0">
              <a:buNone/>
            </a:pPr>
            <a:r>
              <a:rPr lang="en-GB" dirty="0"/>
              <a:t>Balancing act</a:t>
            </a:r>
          </a:p>
        </p:txBody>
      </p:sp>
      <p:sp>
        <p:nvSpPr>
          <p:cNvPr id="7" name="Text Placeholder 2"/>
          <p:cNvSpPr>
            <a:spLocks noGrp="1"/>
          </p:cNvSpPr>
          <p:nvPr>
            <p:ph type="body" idx="1"/>
          </p:nvPr>
        </p:nvSpPr>
        <p:spPr>
          <a:xfrm>
            <a:off x="323528" y="4365104"/>
            <a:ext cx="8064896" cy="504056"/>
          </a:xfrm>
        </p:spPr>
        <p:txBody>
          <a:bodyPr>
            <a:normAutofit/>
          </a:bodyPr>
          <a:lstStyle/>
          <a:p>
            <a:pPr algn="ctr"/>
            <a:r>
              <a:rPr lang="en-GB" b="0" dirty="0"/>
              <a:t>For </a:t>
            </a:r>
            <a:r>
              <a:rPr lang="en-GB" sz="2200" b="0" dirty="0"/>
              <a:t>siblings of children with SEND are also available</a:t>
            </a:r>
            <a:endParaRPr lang="en-GB" b="0" dirty="0"/>
          </a:p>
        </p:txBody>
      </p:sp>
      <p:sp>
        <p:nvSpPr>
          <p:cNvPr id="8" name="TextBox 7"/>
          <p:cNvSpPr txBox="1"/>
          <p:nvPr/>
        </p:nvSpPr>
        <p:spPr>
          <a:xfrm>
            <a:off x="381272" y="5324019"/>
            <a:ext cx="8568952" cy="1200329"/>
          </a:xfrm>
          <a:prstGeom prst="rect">
            <a:avLst/>
          </a:prstGeom>
          <a:noFill/>
        </p:spPr>
        <p:txBody>
          <a:bodyPr wrap="square" rtlCol="0">
            <a:spAutoFit/>
          </a:bodyPr>
          <a:lstStyle/>
          <a:p>
            <a:pPr algn="ctr"/>
            <a:r>
              <a:rPr lang="en-GB" sz="2400" dirty="0"/>
              <a:t>Book via Eventbrite –more details on the local offer</a:t>
            </a:r>
          </a:p>
          <a:p>
            <a:pPr algn="ctr"/>
            <a:r>
              <a:rPr lang="en-GB" sz="2400" dirty="0">
                <a:solidFill>
                  <a:srgbClr val="92D050"/>
                </a:solidFill>
              </a:rPr>
              <a:t>Other ideas of what you’d like to see? </a:t>
            </a:r>
          </a:p>
          <a:p>
            <a:pPr algn="ctr"/>
            <a:r>
              <a:rPr lang="en-GB" sz="2400" dirty="0">
                <a:solidFill>
                  <a:srgbClr val="92D050"/>
                </a:solidFill>
              </a:rPr>
              <a:t>We welcome your feedback </a:t>
            </a:r>
            <a:r>
              <a:rPr lang="en-GB" sz="2400" dirty="0">
                <a:solidFill>
                  <a:srgbClr val="92D050"/>
                </a:solidFill>
                <a:sym typeface="Wingdings" panose="05000000000000000000" pitchFamily="2" charset="2"/>
              </a:rPr>
              <a:t></a:t>
            </a:r>
            <a:endParaRPr lang="en-GB" sz="2400" dirty="0">
              <a:solidFill>
                <a:srgbClr val="92D050"/>
              </a:solidFill>
            </a:endParaRPr>
          </a:p>
        </p:txBody>
      </p:sp>
      <p:sp>
        <p:nvSpPr>
          <p:cNvPr id="9" name="TextBox 8"/>
          <p:cNvSpPr txBox="1"/>
          <p:nvPr/>
        </p:nvSpPr>
        <p:spPr>
          <a:xfrm>
            <a:off x="6084168" y="1472210"/>
            <a:ext cx="2736304" cy="1477328"/>
          </a:xfrm>
          <a:prstGeom prst="rect">
            <a:avLst/>
          </a:prstGeom>
          <a:noFill/>
        </p:spPr>
        <p:txBody>
          <a:bodyPr wrap="square" rtlCol="0">
            <a:spAutoFit/>
          </a:bodyPr>
          <a:lstStyle/>
          <a:p>
            <a:pPr algn="ctr"/>
            <a:r>
              <a:rPr lang="en-GB" dirty="0">
                <a:solidFill>
                  <a:srgbClr val="92D050"/>
                </a:solidFill>
              </a:rPr>
              <a:t>Offered in a range of venues across Wakefield at a range of times to meet needs</a:t>
            </a:r>
          </a:p>
        </p:txBody>
      </p:sp>
      <p:sp>
        <p:nvSpPr>
          <p:cNvPr id="10" name="TextBox 9">
            <a:extLst>
              <a:ext uri="{FF2B5EF4-FFF2-40B4-BE49-F238E27FC236}">
                <a16:creationId xmlns:a16="http://schemas.microsoft.com/office/drawing/2014/main" id="{0B317F47-335A-49FF-8F0D-490B33DF5E00}"/>
              </a:ext>
            </a:extLst>
          </p:cNvPr>
          <p:cNvSpPr txBox="1"/>
          <p:nvPr/>
        </p:nvSpPr>
        <p:spPr>
          <a:xfrm>
            <a:off x="6084168" y="3158604"/>
            <a:ext cx="2736304" cy="923330"/>
          </a:xfrm>
          <a:prstGeom prst="rect">
            <a:avLst/>
          </a:prstGeom>
          <a:noFill/>
        </p:spPr>
        <p:txBody>
          <a:bodyPr wrap="square" rtlCol="0">
            <a:spAutoFit/>
          </a:bodyPr>
          <a:lstStyle/>
          <a:p>
            <a:pPr algn="ctr"/>
            <a:r>
              <a:rPr lang="en-GB" dirty="0">
                <a:solidFill>
                  <a:srgbClr val="92D050"/>
                </a:solidFill>
              </a:rPr>
              <a:t>Distant Learning packages are being developed</a:t>
            </a:r>
          </a:p>
        </p:txBody>
      </p:sp>
    </p:spTree>
    <p:extLst>
      <p:ext uri="{BB962C8B-B14F-4D97-AF65-F5344CB8AC3E}">
        <p14:creationId xmlns:p14="http://schemas.microsoft.com/office/powerpoint/2010/main" val="199693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velink.barnardos.org.uk/otcs/llisapi.dll/289963101/ThinkstockPhotos-487879599.jpg?func=doc.Fetch&amp;nodeid=289963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2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3323" y="-131839"/>
            <a:ext cx="8229600" cy="1143000"/>
          </a:xfrm>
        </p:spPr>
        <p:txBody>
          <a:bodyPr/>
          <a:lstStyle/>
          <a:p>
            <a:r>
              <a:rPr lang="en-GB" dirty="0"/>
              <a:t>Local offer</a:t>
            </a:r>
          </a:p>
        </p:txBody>
      </p:sp>
      <p:sp>
        <p:nvSpPr>
          <p:cNvPr id="3" name="TextBox 2"/>
          <p:cNvSpPr txBox="1"/>
          <p:nvPr/>
        </p:nvSpPr>
        <p:spPr>
          <a:xfrm>
            <a:off x="323527" y="5243099"/>
            <a:ext cx="8496944" cy="1661993"/>
          </a:xfrm>
          <a:prstGeom prst="rect">
            <a:avLst/>
          </a:prstGeom>
          <a:noFill/>
        </p:spPr>
        <p:txBody>
          <a:bodyPr wrap="square" rtlCol="0">
            <a:spAutoFit/>
          </a:bodyPr>
          <a:lstStyle/>
          <a:p>
            <a:pPr algn="ctr"/>
            <a:r>
              <a:rPr lang="en-US" sz="2100" dirty="0">
                <a:solidFill>
                  <a:srgbClr val="92D050"/>
                </a:solidFill>
              </a:rPr>
              <a:t>The local offer website is a legal requirement that provides information and support available for families with children and young people aged 0-25 years with special educational needs and/or disabilities in the Wakefield district</a:t>
            </a:r>
          </a:p>
          <a:p>
            <a:pPr algn="ctr"/>
            <a:endParaRPr lang="en-GB" dirty="0">
              <a:solidFill>
                <a:srgbClr val="92D050"/>
              </a:solidFill>
            </a:endParaRPr>
          </a:p>
        </p:txBody>
      </p:sp>
    </p:spTree>
    <p:extLst>
      <p:ext uri="{BB962C8B-B14F-4D97-AF65-F5344CB8AC3E}">
        <p14:creationId xmlns:p14="http://schemas.microsoft.com/office/powerpoint/2010/main" val="385522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Wakefield Local Offer </a:t>
            </a:r>
            <a:endParaRPr lang="en-GB" dirty="0"/>
          </a:p>
        </p:txBody>
      </p:sp>
      <p:sp>
        <p:nvSpPr>
          <p:cNvPr id="6" name="Rectangle 5"/>
          <p:cNvSpPr/>
          <p:nvPr/>
        </p:nvSpPr>
        <p:spPr>
          <a:xfrm>
            <a:off x="541185" y="1247509"/>
            <a:ext cx="7992888" cy="461665"/>
          </a:xfrm>
          <a:prstGeom prst="rect">
            <a:avLst/>
          </a:prstGeom>
        </p:spPr>
        <p:txBody>
          <a:bodyPr wrap="square">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hlinkClick r:id="rId3"/>
              </a:rPr>
              <a:t>http://wakefield.mylocaloffer.org/Home</a:t>
            </a: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C:\Users\emma.anderton\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4824"/>
            <a:ext cx="9144000" cy="447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965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2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92D050"/>
                </a:solidFill>
              </a:rPr>
              <a:t>Highlights to remember</a:t>
            </a:r>
          </a:p>
        </p:txBody>
      </p:sp>
      <p:sp>
        <p:nvSpPr>
          <p:cNvPr id="6" name="Content Placeholder 5"/>
          <p:cNvSpPr>
            <a:spLocks noGrp="1"/>
          </p:cNvSpPr>
          <p:nvPr>
            <p:ph sz="half" idx="1"/>
          </p:nvPr>
        </p:nvSpPr>
        <p:spPr>
          <a:xfrm>
            <a:off x="457200" y="1600201"/>
            <a:ext cx="4038600" cy="2260847"/>
          </a:xfrm>
        </p:spPr>
        <p:txBody>
          <a:bodyPr>
            <a:normAutofit lnSpcReduction="10000"/>
          </a:bodyPr>
          <a:lstStyle/>
          <a:p>
            <a:r>
              <a:rPr lang="en-GB" dirty="0"/>
              <a:t>How to use this site</a:t>
            </a:r>
          </a:p>
          <a:p>
            <a:pPr marL="0" indent="0">
              <a:buNone/>
            </a:pPr>
            <a:endParaRPr lang="en-GB" dirty="0"/>
          </a:p>
          <a:p>
            <a:r>
              <a:rPr lang="en-GB" dirty="0"/>
              <a:t>Common concerns</a:t>
            </a:r>
          </a:p>
          <a:p>
            <a:pPr marL="0" indent="0">
              <a:buNone/>
            </a:pPr>
            <a:endParaRPr lang="en-GB" b="1" dirty="0"/>
          </a:p>
          <a:p>
            <a:endParaRPr lang="en-GB" dirty="0"/>
          </a:p>
        </p:txBody>
      </p:sp>
      <p:sp>
        <p:nvSpPr>
          <p:cNvPr id="7" name="Content Placeholder 6"/>
          <p:cNvSpPr>
            <a:spLocks noGrp="1"/>
          </p:cNvSpPr>
          <p:nvPr>
            <p:ph sz="half" idx="2"/>
          </p:nvPr>
        </p:nvSpPr>
        <p:spPr/>
        <p:txBody>
          <a:bodyPr>
            <a:normAutofit lnSpcReduction="10000"/>
          </a:bodyPr>
          <a:lstStyle/>
          <a:p>
            <a:pPr marL="0" indent="0">
              <a:buNone/>
            </a:pPr>
            <a:r>
              <a:rPr lang="en-GB" sz="2400" b="1" dirty="0"/>
              <a:t>Accessibility:</a:t>
            </a:r>
          </a:p>
          <a:p>
            <a:r>
              <a:rPr lang="en-GB" sz="2400" dirty="0"/>
              <a:t>Google translate</a:t>
            </a:r>
          </a:p>
          <a:p>
            <a:r>
              <a:rPr lang="en-GB" sz="2400" dirty="0"/>
              <a:t>Font change (size/colour)</a:t>
            </a:r>
          </a:p>
          <a:p>
            <a:r>
              <a:rPr lang="en-GB" sz="2400" dirty="0" err="1"/>
              <a:t>Browsealoud</a:t>
            </a:r>
            <a:endParaRPr lang="en-GB" sz="2400" dirty="0"/>
          </a:p>
          <a:p>
            <a:endParaRPr lang="en-GB" sz="2400" dirty="0"/>
          </a:p>
          <a:p>
            <a:pPr marL="0" indent="0">
              <a:buNone/>
            </a:pPr>
            <a:r>
              <a:rPr lang="en-GB" sz="2400" b="1" dirty="0"/>
              <a:t>Feedback</a:t>
            </a:r>
          </a:p>
          <a:p>
            <a:pPr marL="0" indent="0">
              <a:buNone/>
            </a:pPr>
            <a:endParaRPr lang="en-GB" sz="2400" b="1" dirty="0"/>
          </a:p>
          <a:p>
            <a:pPr marL="0" indent="0">
              <a:buNone/>
            </a:pPr>
            <a:r>
              <a:rPr lang="en-GB" sz="2400" b="1" dirty="0"/>
              <a:t>My favourites</a:t>
            </a:r>
          </a:p>
          <a:p>
            <a:pPr marL="0" indent="0">
              <a:buNone/>
            </a:pPr>
            <a:endParaRPr lang="en-GB" sz="2400" b="1" dirty="0"/>
          </a:p>
          <a:p>
            <a:pPr marL="0" indent="0">
              <a:buNone/>
            </a:pPr>
            <a:r>
              <a:rPr lang="en-GB" sz="2400" b="1" dirty="0"/>
              <a:t>Print booklet</a:t>
            </a:r>
          </a:p>
        </p:txBody>
      </p:sp>
      <p:pic>
        <p:nvPicPr>
          <p:cNvPr id="9" name="Picture 8"/>
          <p:cNvPicPr/>
          <p:nvPr/>
        </p:nvPicPr>
        <p:blipFill rotWithShape="1">
          <a:blip r:embed="rId3"/>
          <a:srcRect l="71283" t="67465" r="7819" b="11794"/>
          <a:stretch/>
        </p:blipFill>
        <p:spPr bwMode="auto">
          <a:xfrm>
            <a:off x="683568" y="4005064"/>
            <a:ext cx="3337560" cy="186309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srcRect l="63205" t="10028" r="5256" b="85641"/>
          <a:stretch/>
        </p:blipFill>
        <p:spPr bwMode="auto">
          <a:xfrm>
            <a:off x="4644008" y="1340768"/>
            <a:ext cx="3551555" cy="274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218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92D050"/>
                </a:solidFill>
                <a:latin typeface="+mn-lt"/>
              </a:rPr>
              <a:t>Wakefield's Local Offer is more than just a website</a:t>
            </a:r>
          </a:p>
        </p:txBody>
      </p:sp>
      <p:sp>
        <p:nvSpPr>
          <p:cNvPr id="4" name="Content Placeholder 3"/>
          <p:cNvSpPr>
            <a:spLocks noGrp="1"/>
          </p:cNvSpPr>
          <p:nvPr>
            <p:ph idx="1"/>
          </p:nvPr>
        </p:nvSpPr>
        <p:spPr/>
        <p:txBody>
          <a:bodyPr>
            <a:normAutofit fontScale="77500" lnSpcReduction="20000"/>
          </a:bodyPr>
          <a:lstStyle/>
          <a:p>
            <a:r>
              <a:rPr lang="en-US" dirty="0"/>
              <a:t>We produce a newsletter known as “News and Views”</a:t>
            </a:r>
          </a:p>
          <a:p>
            <a:r>
              <a:rPr lang="en-US" dirty="0"/>
              <a:t>We hold Local Offer Live events with providers who are part of the Wakefield Local Offer to give young people, families and the people who work with them the opportunity see what is on offer and to speak to the providers and ask questions</a:t>
            </a:r>
          </a:p>
          <a:p>
            <a:r>
              <a:rPr lang="en-US" dirty="0"/>
              <a:t>Use social media with up to minute information and announcements about the Local offer including relevant consultation exercises, engagement opportunities, Listening Events and events like Local Offer Live</a:t>
            </a:r>
          </a:p>
          <a:p>
            <a:endParaRPr lang="en-GB" dirty="0"/>
          </a:p>
        </p:txBody>
      </p:sp>
    </p:spTree>
    <p:extLst>
      <p:ext uri="{BB962C8B-B14F-4D97-AF65-F5344CB8AC3E}">
        <p14:creationId xmlns:p14="http://schemas.microsoft.com/office/powerpoint/2010/main" val="42510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News </a:t>
            </a:r>
            <a:r>
              <a:rPr lang="en-GB">
                <a:solidFill>
                  <a:srgbClr val="92D050"/>
                </a:solidFill>
              </a:rPr>
              <a:t>&amp; Views</a:t>
            </a:r>
            <a:endParaRPr lang="en-GB" dirty="0">
              <a:solidFill>
                <a:srgbClr val="92D050"/>
              </a:solidFill>
            </a:endParaRPr>
          </a:p>
        </p:txBody>
      </p:sp>
      <p:sp>
        <p:nvSpPr>
          <p:cNvPr id="3" name="Content Placeholder 2"/>
          <p:cNvSpPr>
            <a:spLocks noGrp="1"/>
          </p:cNvSpPr>
          <p:nvPr>
            <p:ph idx="1"/>
          </p:nvPr>
        </p:nvSpPr>
        <p:spPr/>
        <p:txBody>
          <a:bodyPr>
            <a:normAutofit fontScale="25000" lnSpcReduction="20000"/>
          </a:bodyPr>
          <a:lstStyle/>
          <a:p>
            <a:pPr marL="0" indent="0" algn="ctr">
              <a:buNone/>
            </a:pPr>
            <a:r>
              <a:rPr lang="en-US" sz="8000" dirty="0"/>
              <a:t>Is a quarterly newsletter which features key services, support, activities, events and news about what is available in the local area</a:t>
            </a:r>
          </a:p>
          <a:p>
            <a:pPr marL="0" indent="0" algn="ctr">
              <a:buNone/>
            </a:pPr>
            <a:endParaRPr lang="en-US" sz="8000" dirty="0"/>
          </a:p>
          <a:p>
            <a:r>
              <a:rPr lang="en-US" sz="8000" dirty="0"/>
              <a:t>Any service can contribute to this</a:t>
            </a:r>
          </a:p>
          <a:p>
            <a:r>
              <a:rPr lang="en-US" sz="8000" dirty="0"/>
              <a:t>Stories and ideas from parents/</a:t>
            </a:r>
            <a:r>
              <a:rPr lang="en-US" sz="8000" dirty="0" err="1"/>
              <a:t>carers</a:t>
            </a:r>
            <a:r>
              <a:rPr lang="en-US" sz="8000" dirty="0"/>
              <a:t> and young people are also welcomed</a:t>
            </a:r>
          </a:p>
          <a:p>
            <a:r>
              <a:rPr lang="en-US" sz="8000" dirty="0"/>
              <a:t>Hard copies are distributed via events and posted to those on the information network (disabled children’s register)</a:t>
            </a:r>
          </a:p>
          <a:p>
            <a:r>
              <a:rPr lang="en-US" sz="8000" dirty="0"/>
              <a:t>Requests for copies can be made via the advice line</a:t>
            </a:r>
          </a:p>
          <a:p>
            <a:r>
              <a:rPr lang="en-US" sz="8000" dirty="0"/>
              <a:t>Shared virtually via Facebook pages</a:t>
            </a:r>
          </a:p>
          <a:p>
            <a:r>
              <a:rPr lang="en-US" sz="8000" dirty="0"/>
              <a:t>Back copies available on the local offer website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7400" dirty="0">
                <a:solidFill>
                  <a:srgbClr val="92D050"/>
                </a:solidFill>
              </a:rPr>
              <a:t>Contact: Usha Gough Local offer Lead -wakefieldlocaloffer@barnardos.org.uk</a:t>
            </a:r>
          </a:p>
        </p:txBody>
      </p:sp>
    </p:spTree>
    <p:extLst>
      <p:ext uri="{BB962C8B-B14F-4D97-AF65-F5344CB8AC3E}">
        <p14:creationId xmlns:p14="http://schemas.microsoft.com/office/powerpoint/2010/main" val="13266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2000"/>
                                        <p:tgtEl>
                                          <p:spTgt spid="3">
                                            <p:txEl>
                                              <p:pRg st="3" end="3"/>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dirty="0"/>
              <a:t>Inclusion worker</a:t>
            </a:r>
          </a:p>
        </p:txBody>
      </p:sp>
      <p:sp>
        <p:nvSpPr>
          <p:cNvPr id="4" name="Content Placeholder 3"/>
          <p:cNvSpPr>
            <a:spLocks noGrp="1"/>
          </p:cNvSpPr>
          <p:nvPr>
            <p:ph idx="1"/>
          </p:nvPr>
        </p:nvSpPr>
        <p:spPr>
          <a:xfrm>
            <a:off x="457200" y="1268760"/>
            <a:ext cx="8229600" cy="4857403"/>
          </a:xfrm>
        </p:spPr>
        <p:txBody>
          <a:bodyPr/>
          <a:lstStyle/>
          <a:p>
            <a:pPr marL="0" indent="0">
              <a:buNone/>
            </a:pPr>
            <a:r>
              <a:rPr lang="en-GB" sz="2400" dirty="0"/>
              <a:t>Purpose of role:</a:t>
            </a:r>
          </a:p>
          <a:p>
            <a:pPr>
              <a:buFont typeface="Wingdings" panose="05000000000000000000" pitchFamily="2" charset="2"/>
              <a:buChar char="v"/>
            </a:pPr>
            <a:r>
              <a:rPr lang="en-GB" sz="2400" dirty="0">
                <a:solidFill>
                  <a:srgbClr val="92D050"/>
                </a:solidFill>
              </a:rPr>
              <a:t>To ensure parents/carers, children/young people &amp; professionals using our service have the chance to feed into the development of the service</a:t>
            </a:r>
          </a:p>
          <a:p>
            <a:pPr>
              <a:buFont typeface="Wingdings" panose="05000000000000000000" pitchFamily="2" charset="2"/>
              <a:buChar char="v"/>
            </a:pPr>
            <a:r>
              <a:rPr lang="en-GB" sz="2400" dirty="0">
                <a:solidFill>
                  <a:srgbClr val="92D050"/>
                </a:solidFill>
              </a:rPr>
              <a:t>Involve everyone through a variety of ways including social media, phone interactions and face to face events</a:t>
            </a:r>
          </a:p>
          <a:p>
            <a:pPr>
              <a:buFont typeface="Wingdings" panose="05000000000000000000" pitchFamily="2" charset="2"/>
              <a:buChar char="v"/>
            </a:pPr>
            <a:r>
              <a:rPr lang="en-GB" sz="2400" dirty="0">
                <a:solidFill>
                  <a:srgbClr val="92D050"/>
                </a:solidFill>
              </a:rPr>
              <a:t>Feedback on our services is gathered after cases are closed and after events</a:t>
            </a:r>
          </a:p>
          <a:p>
            <a:pPr>
              <a:buFont typeface="Wingdings" panose="05000000000000000000" pitchFamily="2" charset="2"/>
              <a:buChar char="v"/>
            </a:pPr>
            <a:endParaRPr lang="en-GB" sz="2400" dirty="0">
              <a:solidFill>
                <a:srgbClr val="92D050"/>
              </a:solidFill>
            </a:endParaRPr>
          </a:p>
          <a:p>
            <a:pPr marL="0" indent="0" algn="ctr">
              <a:buNone/>
            </a:pPr>
            <a:r>
              <a:rPr lang="en-GB" sz="2400" dirty="0"/>
              <a:t>Contact: anna.harrison@barnardos.org.uk</a:t>
            </a:r>
          </a:p>
          <a:p>
            <a:pPr marL="0" indent="0" algn="ctr">
              <a:buNone/>
            </a:pPr>
            <a:endParaRPr lang="en-GB" sz="2400" dirty="0"/>
          </a:p>
          <a:p>
            <a:pPr>
              <a:buFont typeface="Wingdings" panose="05000000000000000000" pitchFamily="2" charset="2"/>
              <a:buChar char="v"/>
            </a:pPr>
            <a:endParaRPr lang="en-GB" sz="2400" dirty="0"/>
          </a:p>
          <a:p>
            <a:endParaRPr lang="en-GB" dirty="0"/>
          </a:p>
        </p:txBody>
      </p:sp>
    </p:spTree>
    <p:extLst>
      <p:ext uri="{BB962C8B-B14F-4D97-AF65-F5344CB8AC3E}">
        <p14:creationId xmlns:p14="http://schemas.microsoft.com/office/powerpoint/2010/main" val="114919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How can you support us?</a:t>
            </a:r>
          </a:p>
        </p:txBody>
      </p:sp>
      <p:sp>
        <p:nvSpPr>
          <p:cNvPr id="3" name="Rectangle 2"/>
          <p:cNvSpPr/>
          <p:nvPr/>
        </p:nvSpPr>
        <p:spPr>
          <a:xfrm>
            <a:off x="899592" y="1484784"/>
            <a:ext cx="7488832" cy="6186309"/>
          </a:xfrm>
          <a:prstGeom prst="rect">
            <a:avLst/>
          </a:prstGeom>
        </p:spPr>
        <p:txBody>
          <a:bodyPr wrap="square">
            <a:spAutoFit/>
          </a:bodyPr>
          <a:lstStyle/>
          <a:p>
            <a:pPr marL="285750" indent="-285750">
              <a:buFont typeface="Wingdings" panose="05000000000000000000" pitchFamily="2" charset="2"/>
              <a:buChar char="Ø"/>
            </a:pPr>
            <a:r>
              <a:rPr lang="en-GB" sz="2400" dirty="0"/>
              <a:t>Join the LO or ensure your existing information is accurate &amp; up to date</a:t>
            </a:r>
          </a:p>
          <a:p>
            <a:pPr marL="285750" indent="-285750">
              <a:buFont typeface="Wingdings" panose="05000000000000000000" pitchFamily="2" charset="2"/>
              <a:buChar char="Ø"/>
            </a:pPr>
            <a:r>
              <a:rPr lang="en-GB" sz="2400" dirty="0"/>
              <a:t>Become a LO Champion</a:t>
            </a:r>
          </a:p>
          <a:p>
            <a:pPr marL="285750" indent="-285750">
              <a:buFont typeface="Wingdings" panose="05000000000000000000" pitchFamily="2" charset="2"/>
              <a:buChar char="Ø"/>
            </a:pPr>
            <a:r>
              <a:rPr lang="en-GB" sz="2400" dirty="0"/>
              <a:t>Contribute articles to the “News &amp; views” newsletter</a:t>
            </a:r>
          </a:p>
          <a:p>
            <a:pPr marL="285750" indent="-285750">
              <a:buFont typeface="Wingdings" panose="05000000000000000000" pitchFamily="2" charset="2"/>
              <a:buChar char="Ø"/>
            </a:pPr>
            <a:r>
              <a:rPr lang="en-GB" sz="2400" dirty="0"/>
              <a:t>Accurate signposting –if in doubt, check it out via advice line</a:t>
            </a:r>
          </a:p>
          <a:p>
            <a:pPr marL="285750" indent="-285750">
              <a:buFont typeface="Wingdings" panose="05000000000000000000" pitchFamily="2" charset="2"/>
              <a:buChar char="Ø"/>
            </a:pPr>
            <a:r>
              <a:rPr lang="en-GB" sz="2400" dirty="0"/>
              <a:t>Like, follow and share information on our social media sites</a:t>
            </a:r>
          </a:p>
          <a:p>
            <a:pPr marL="285750" indent="-285750">
              <a:buFont typeface="Wingdings" panose="05000000000000000000" pitchFamily="2" charset="2"/>
              <a:buChar char="Ø"/>
            </a:pPr>
            <a:r>
              <a:rPr lang="en-GB" sz="2400" dirty="0"/>
              <a:t>Join the information network (disabled children’s register) to receive up to date information</a:t>
            </a:r>
          </a:p>
          <a:p>
            <a:endParaRPr lang="en-GB" dirty="0"/>
          </a:p>
          <a:p>
            <a:endParaRPr lang="en-GB" dirty="0"/>
          </a:p>
          <a:p>
            <a:endParaRPr lang="en-GB" dirty="0"/>
          </a:p>
          <a:p>
            <a:endParaRPr lang="en-GB" dirty="0"/>
          </a:p>
          <a:p>
            <a:endParaRPr lang="en-GB" dirty="0"/>
          </a:p>
          <a:p>
            <a:endParaRPr lang="en-GB" dirty="0"/>
          </a:p>
        </p:txBody>
      </p:sp>
      <p:sp>
        <p:nvSpPr>
          <p:cNvPr id="5" name="AutoShape 4" descr="Image result for facebook icon imag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facebook icon image"/>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72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Who we are?</a:t>
            </a:r>
          </a:p>
        </p:txBody>
      </p:sp>
      <p:sp>
        <p:nvSpPr>
          <p:cNvPr id="3" name="Content Placeholder 2"/>
          <p:cNvSpPr>
            <a:spLocks noGrp="1"/>
          </p:cNvSpPr>
          <p:nvPr>
            <p:ph idx="1"/>
          </p:nvPr>
        </p:nvSpPr>
        <p:spPr>
          <a:xfrm>
            <a:off x="457200" y="1268760"/>
            <a:ext cx="8229600" cy="5328592"/>
          </a:xfrm>
        </p:spPr>
        <p:txBody>
          <a:bodyPr>
            <a:normAutofit/>
          </a:bodyPr>
          <a:lstStyle/>
          <a:p>
            <a:r>
              <a:rPr lang="en-US" sz="2400" dirty="0"/>
              <a:t>We are a statutory service jointly funded by Wakefield Council and Wakefield Clinical Commissioning Group</a:t>
            </a:r>
          </a:p>
          <a:p>
            <a:r>
              <a:rPr lang="en-US" sz="2400" dirty="0"/>
              <a:t>Service available to parents/</a:t>
            </a:r>
            <a:r>
              <a:rPr lang="en-US" sz="2400" dirty="0" err="1"/>
              <a:t>carers</a:t>
            </a:r>
            <a:r>
              <a:rPr lang="en-US" sz="2400" dirty="0"/>
              <a:t> of a child or a young person, who has, or may have, Special Educational Needs and/or Disabilities (SEND) aged 0-25 years who are living within the Wakefield District</a:t>
            </a:r>
          </a:p>
          <a:p>
            <a:r>
              <a:rPr lang="en-US" sz="2400" dirty="0"/>
              <a:t>Castleford based team of 12 ~ Team manager;  administrator; 1 inclusion worker; 1 parent participation worker; 2 keyworkers &amp; 4 Sendiass practitioners; 1 Project worker; 1 Workshop &amp; accessibility Coordinator</a:t>
            </a:r>
          </a:p>
          <a:p>
            <a:endParaRPr lang="en-GB" sz="2400" dirty="0"/>
          </a:p>
        </p:txBody>
      </p:sp>
    </p:spTree>
    <p:extLst>
      <p:ext uri="{BB962C8B-B14F-4D97-AF65-F5344CB8AC3E}">
        <p14:creationId xmlns:p14="http://schemas.microsoft.com/office/powerpoint/2010/main" val="2368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548680"/>
            <a:ext cx="7772400" cy="1470025"/>
          </a:xfrm>
        </p:spPr>
        <p:txBody>
          <a:bodyPr/>
          <a:lstStyle/>
          <a:p>
            <a:r>
              <a:rPr lang="en-GB" dirty="0">
                <a:solidFill>
                  <a:srgbClr val="92D050"/>
                </a:solidFill>
              </a:rPr>
              <a:t>Thanks for listening!</a:t>
            </a:r>
          </a:p>
        </p:txBody>
      </p:sp>
      <p:sp>
        <p:nvSpPr>
          <p:cNvPr id="3" name="Subtitle 2"/>
          <p:cNvSpPr>
            <a:spLocks noGrp="1"/>
          </p:cNvSpPr>
          <p:nvPr>
            <p:ph type="subTitle" idx="1"/>
          </p:nvPr>
        </p:nvSpPr>
        <p:spPr>
          <a:xfrm>
            <a:off x="611560" y="1772816"/>
            <a:ext cx="8066376" cy="1752600"/>
          </a:xfrm>
        </p:spPr>
        <p:txBody>
          <a:bodyPr/>
          <a:lstStyle/>
          <a:p>
            <a:r>
              <a:rPr lang="en-GB" dirty="0">
                <a:solidFill>
                  <a:srgbClr val="92D050"/>
                </a:solidFill>
              </a:rPr>
              <a:t>Barnardo’s</a:t>
            </a:r>
          </a:p>
          <a:p>
            <a:r>
              <a:rPr lang="en-GB" dirty="0">
                <a:solidFill>
                  <a:srgbClr val="0070C0"/>
                </a:solidFill>
              </a:rPr>
              <a:t>Wakefield Early Support, Advice, Information &amp; Liaison service</a:t>
            </a:r>
          </a:p>
        </p:txBody>
      </p:sp>
      <p:sp>
        <p:nvSpPr>
          <p:cNvPr id="4" name="TextBox 3"/>
          <p:cNvSpPr txBox="1"/>
          <p:nvPr/>
        </p:nvSpPr>
        <p:spPr>
          <a:xfrm>
            <a:off x="2699792" y="4267601"/>
            <a:ext cx="3816424" cy="2369880"/>
          </a:xfrm>
          <a:prstGeom prst="rect">
            <a:avLst/>
          </a:prstGeom>
          <a:noFill/>
        </p:spPr>
        <p:txBody>
          <a:bodyPr wrap="square" rtlCol="0">
            <a:spAutoFit/>
          </a:bodyPr>
          <a:lstStyle/>
          <a:p>
            <a:pPr algn="ctr"/>
            <a:endParaRPr lang="en-GB" dirty="0"/>
          </a:p>
          <a:p>
            <a:pPr algn="ctr"/>
            <a:r>
              <a:rPr lang="en-GB" dirty="0"/>
              <a:t>01924 304152 </a:t>
            </a:r>
          </a:p>
          <a:p>
            <a:r>
              <a:rPr lang="en-US" sz="1600" u="sng" dirty="0">
                <a:hlinkClick r:id="rId2"/>
              </a:rPr>
              <a:t>WESAIL@barnardos.org.uk</a:t>
            </a:r>
            <a:endParaRPr lang="en-US" sz="1600" u="sng" dirty="0"/>
          </a:p>
          <a:p>
            <a:endParaRPr lang="en-US" sz="1600" u="sng" dirty="0"/>
          </a:p>
          <a:p>
            <a:r>
              <a:rPr lang="en-US" sz="1600" u="sng" dirty="0">
                <a:hlinkClick r:id="rId3"/>
              </a:rPr>
              <a:t>https://www.barnardos.org.uk/wesail-wakefield</a:t>
            </a:r>
            <a:endParaRPr lang="en-US" sz="1600" u="sng" dirty="0"/>
          </a:p>
          <a:p>
            <a:endParaRPr lang="en-US" sz="1600" u="sng" dirty="0"/>
          </a:p>
          <a:p>
            <a:r>
              <a:rPr lang="en-US" sz="1600" u="sng" dirty="0"/>
              <a:t>@</a:t>
            </a:r>
            <a:r>
              <a:rPr lang="en-US" sz="1600" u="sng" dirty="0" err="1"/>
              <a:t>WESAILWakefield</a:t>
            </a:r>
            <a:endParaRPr lang="en-US" sz="1600" u="sng" dirty="0"/>
          </a:p>
          <a:p>
            <a:r>
              <a:rPr lang="en-US" sz="1600" dirty="0"/>
              <a:t> </a:t>
            </a:r>
            <a:endParaRPr lang="en-GB" sz="16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924" y="3501008"/>
            <a:ext cx="1953012" cy="19530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791" y="3463788"/>
            <a:ext cx="2448272" cy="2448272"/>
          </a:xfrm>
          <a:prstGeom prst="rect">
            <a:avLst/>
          </a:prstGeom>
        </p:spPr>
      </p:pic>
      <p:pic>
        <p:nvPicPr>
          <p:cNvPr id="3074" name="Picture 2" descr="Image result for phone email website icon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3392111"/>
            <a:ext cx="2448272" cy="910130"/>
          </a:xfrm>
          <a:prstGeom prst="rect">
            <a:avLst/>
          </a:prstGeom>
          <a:noFill/>
          <a:extLst>
            <a:ext uri="{909E8E84-426E-40DD-AFC4-6F175D3DCCD1}">
              <a14:hiddenFill xmlns:a14="http://schemas.microsoft.com/office/drawing/2010/main">
                <a:solidFill>
                  <a:srgbClr val="FFFFFF"/>
                </a:solidFill>
              </a14:hiddenFill>
            </a:ext>
          </a:extLst>
        </p:spPr>
      </p:pic>
      <p:pic>
        <p:nvPicPr>
          <p:cNvPr id="10" name="irc_mi" descr="Image result for @facebook">
            <a:hlinkClick r:id="rId8" tgtFrame="&quot;_blank&quot;"/>
          </p:cNvPr>
          <p:cNvPicPr/>
          <p:nvPr/>
        </p:nvPicPr>
        <p:blipFill>
          <a:blip r:embed="rId9">
            <a:extLst>
              <a:ext uri="{28A0092B-C50C-407E-A947-70E740481C1C}">
                <a14:useLocalDpi xmlns:a14="http://schemas.microsoft.com/office/drawing/2010/main" val="0"/>
              </a:ext>
            </a:extLst>
          </a:blip>
          <a:srcRect/>
          <a:stretch>
            <a:fillRect/>
          </a:stretch>
        </p:blipFill>
        <p:spPr bwMode="auto">
          <a:xfrm>
            <a:off x="968901" y="5877270"/>
            <a:ext cx="1730891" cy="760209"/>
          </a:xfrm>
          <a:prstGeom prst="rect">
            <a:avLst/>
          </a:prstGeom>
          <a:noFill/>
          <a:ln>
            <a:noFill/>
          </a:ln>
        </p:spPr>
      </p:pic>
    </p:spTree>
    <p:extLst>
      <p:ext uri="{BB962C8B-B14F-4D97-AF65-F5344CB8AC3E}">
        <p14:creationId xmlns:p14="http://schemas.microsoft.com/office/powerpoint/2010/main" val="353431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334515"/>
            <a:ext cx="8229600" cy="1143000"/>
          </a:xfrm>
        </p:spPr>
        <p:txBody>
          <a:bodyPr>
            <a:normAutofit/>
          </a:bodyPr>
          <a:lstStyle/>
          <a:p>
            <a:pPr algn="ctr"/>
            <a:r>
              <a:rPr lang="en-GB" sz="3600" dirty="0">
                <a:solidFill>
                  <a:srgbClr val="92D050"/>
                </a:solidFill>
              </a:rPr>
              <a:t>Overview of offer </a:t>
            </a:r>
          </a:p>
        </p:txBody>
      </p:sp>
      <p:sp>
        <p:nvSpPr>
          <p:cNvPr id="4" name="Rectangle 3"/>
          <p:cNvSpPr/>
          <p:nvPr/>
        </p:nvSpPr>
        <p:spPr>
          <a:xfrm>
            <a:off x="683568" y="1484784"/>
            <a:ext cx="7704856" cy="584775"/>
          </a:xfrm>
          <a:prstGeom prst="rect">
            <a:avLst/>
          </a:prstGeom>
        </p:spPr>
        <p:txBody>
          <a:bodyPr wrap="square">
            <a:spAutoFit/>
          </a:bodyPr>
          <a:lstStyle/>
          <a:p>
            <a:endParaRPr lang="en-GB" sz="3200" dirty="0"/>
          </a:p>
        </p:txBody>
      </p:sp>
      <p:sp>
        <p:nvSpPr>
          <p:cNvPr id="3" name="Rectangle 2"/>
          <p:cNvSpPr/>
          <p:nvPr/>
        </p:nvSpPr>
        <p:spPr>
          <a:xfrm>
            <a:off x="611560" y="1484784"/>
            <a:ext cx="4572000" cy="523220"/>
          </a:xfrm>
          <a:prstGeom prst="rect">
            <a:avLst/>
          </a:prstGeom>
        </p:spPr>
        <p:txBody>
          <a:bodyPr>
            <a:spAutoFit/>
          </a:bodyPr>
          <a:lstStyle/>
          <a:p>
            <a:endParaRPr lang="en-GB" sz="2800" dirty="0"/>
          </a:p>
        </p:txBody>
      </p:sp>
      <p:sp>
        <p:nvSpPr>
          <p:cNvPr id="7" name="AutoShape 21"/>
          <p:cNvSpPr>
            <a:spLocks noChangeArrowheads="1"/>
          </p:cNvSpPr>
          <p:nvPr/>
        </p:nvSpPr>
        <p:spPr bwMode="auto">
          <a:xfrm>
            <a:off x="250825" y="1557338"/>
            <a:ext cx="792163" cy="4679950"/>
          </a:xfrm>
          <a:prstGeom prst="upDownArrow">
            <a:avLst>
              <a:gd name="adj1" fmla="val 50000"/>
              <a:gd name="adj2" fmla="val 118156"/>
            </a:avLst>
          </a:prstGeom>
          <a:solidFill>
            <a:srgbClr val="D5E04E"/>
          </a:solidFill>
          <a:ln w="9525">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dirty="0">
              <a:solidFill>
                <a:schemeClr val="accent2"/>
              </a:solidFill>
            </a:endParaRPr>
          </a:p>
        </p:txBody>
      </p:sp>
      <p:sp>
        <p:nvSpPr>
          <p:cNvPr id="8" name="WordArt 23"/>
          <p:cNvSpPr>
            <a:spLocks noChangeArrowheads="1" noChangeShapeType="1" noTextEdit="1"/>
          </p:cNvSpPr>
          <p:nvPr/>
        </p:nvSpPr>
        <p:spPr bwMode="auto">
          <a:xfrm rot="5400000">
            <a:off x="-648494" y="3682207"/>
            <a:ext cx="2592390" cy="358775"/>
          </a:xfrm>
          <a:prstGeom prst="rect">
            <a:avLst/>
          </a:prstGeom>
        </p:spPr>
        <p:txBody>
          <a:bodyPr vert="wordArtVert" wrap="none" fromWordArt="1">
            <a:prstTxWarp prst="textPlain">
              <a:avLst>
                <a:gd name="adj" fmla="val 50000"/>
              </a:avLst>
            </a:prstTxWarp>
          </a:bodyPr>
          <a:lstStyle/>
          <a:p>
            <a:pPr algn="ctr" fontAlgn="auto"/>
            <a:r>
              <a:rPr lang="en-GB" sz="2800" kern="10" dirty="0">
                <a:ln w="9525">
                  <a:solidFill>
                    <a:srgbClr val="000000"/>
                  </a:solidFill>
                  <a:round/>
                  <a:headEnd/>
                  <a:tailEnd/>
                </a:ln>
                <a:solidFill>
                  <a:srgbClr val="000000"/>
                </a:solidFill>
                <a:latin typeface="Verdana" panose="020B0604030504040204" pitchFamily="34" charset="0"/>
                <a:ea typeface="Verdana" panose="020B0604030504040204" pitchFamily="34" charset="0"/>
                <a:cs typeface="Verdana" panose="020B0604030504040204" pitchFamily="34" charset="0"/>
              </a:rPr>
              <a:t>Local Offer</a:t>
            </a:r>
          </a:p>
        </p:txBody>
      </p:sp>
      <p:sp>
        <p:nvSpPr>
          <p:cNvPr id="9" name="AutoShape 8"/>
          <p:cNvSpPr>
            <a:spLocks noChangeArrowheads="1"/>
          </p:cNvSpPr>
          <p:nvPr/>
        </p:nvSpPr>
        <p:spPr bwMode="auto">
          <a:xfrm>
            <a:off x="1074688" y="1613054"/>
            <a:ext cx="7345362" cy="4239131"/>
          </a:xfrm>
          <a:prstGeom prst="triangle">
            <a:avLst>
              <a:gd name="adj" fmla="val 50000"/>
            </a:avLst>
          </a:prstGeom>
          <a:solidFill>
            <a:srgbClr val="8DC63F"/>
          </a:solidFill>
          <a:ln w="2540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None/>
            </a:pPr>
            <a:endParaRPr lang="en-GB" altLang="en-US" sz="1800" b="1" dirty="0">
              <a:solidFill>
                <a:srgbClr val="0099CC"/>
              </a:solidFill>
            </a:endParaRPr>
          </a:p>
          <a:p>
            <a:pPr algn="ctr" eaLnBrk="1" hangingPunct="1">
              <a:spcBef>
                <a:spcPct val="0"/>
              </a:spcBef>
              <a:buNone/>
            </a:pPr>
            <a:endParaRPr lang="en-GB" altLang="en-US" sz="1800" b="1" dirty="0"/>
          </a:p>
          <a:p>
            <a:pPr algn="ctr" eaLnBrk="1" hangingPunct="1">
              <a:spcBef>
                <a:spcPct val="0"/>
              </a:spcBef>
              <a:buNone/>
            </a:pPr>
            <a:r>
              <a:rPr lang="en-GB" altLang="en-US" sz="1800" b="1" dirty="0">
                <a:latin typeface="Verdana" panose="020B0604030504040204" pitchFamily="34" charset="0"/>
                <a:ea typeface="Verdana" panose="020B0604030504040204" pitchFamily="34" charset="0"/>
                <a:cs typeface="Verdana" panose="020B0604030504040204" pitchFamily="34" charset="0"/>
              </a:rPr>
              <a:t>SENDIASS</a:t>
            </a:r>
          </a:p>
          <a:p>
            <a:pPr eaLnBrk="1" hangingPunct="1">
              <a:spcBef>
                <a:spcPct val="0"/>
              </a:spcBef>
              <a:buNone/>
            </a:pPr>
            <a:endParaRPr lang="en-GB" altLang="en-US" sz="1800" b="1" dirty="0">
              <a:solidFill>
                <a:srgbClr val="0000CC"/>
              </a:solidFill>
            </a:endParaRPr>
          </a:p>
        </p:txBody>
      </p:sp>
      <p:sp>
        <p:nvSpPr>
          <p:cNvPr id="10" name="Text Box 16"/>
          <p:cNvSpPr txBox="1">
            <a:spLocks noChangeArrowheads="1"/>
          </p:cNvSpPr>
          <p:nvPr/>
        </p:nvSpPr>
        <p:spPr bwMode="auto">
          <a:xfrm>
            <a:off x="3966438" y="5379891"/>
            <a:ext cx="16690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b="1" dirty="0">
                <a:latin typeface="Verdana" panose="020B0604030504040204" pitchFamily="34" charset="0"/>
                <a:ea typeface="Verdana" panose="020B0604030504040204" pitchFamily="34" charset="0"/>
                <a:cs typeface="Verdana" panose="020B0604030504040204" pitchFamily="34" charset="0"/>
              </a:rPr>
              <a:t>Advice Line</a:t>
            </a:r>
          </a:p>
        </p:txBody>
      </p:sp>
      <p:sp>
        <p:nvSpPr>
          <p:cNvPr id="11" name="Line 9"/>
          <p:cNvSpPr>
            <a:spLocks noChangeShapeType="1"/>
          </p:cNvSpPr>
          <p:nvPr/>
        </p:nvSpPr>
        <p:spPr bwMode="auto">
          <a:xfrm>
            <a:off x="1638939" y="5229200"/>
            <a:ext cx="62579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3" name="Line 17"/>
          <p:cNvSpPr>
            <a:spLocks noChangeShapeType="1"/>
          </p:cNvSpPr>
          <p:nvPr/>
        </p:nvSpPr>
        <p:spPr bwMode="auto">
          <a:xfrm>
            <a:off x="2123728" y="4660853"/>
            <a:ext cx="52565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6" name="TextBox 5"/>
          <p:cNvSpPr txBox="1"/>
          <p:nvPr/>
        </p:nvSpPr>
        <p:spPr>
          <a:xfrm>
            <a:off x="2897560" y="4077072"/>
            <a:ext cx="3474640" cy="369332"/>
          </a:xfrm>
          <a:prstGeom prst="rect">
            <a:avLst/>
          </a:prstGeom>
          <a:noFill/>
        </p:spPr>
        <p:txBody>
          <a:bodyPr wrap="square" rtlCol="0">
            <a:spAutoFit/>
          </a:bodyPr>
          <a:lstStyle/>
          <a:p>
            <a:endParaRPr lang="en-GB" dirty="0"/>
          </a:p>
        </p:txBody>
      </p:sp>
      <p:sp>
        <p:nvSpPr>
          <p:cNvPr id="15" name="Text Box 20"/>
          <p:cNvSpPr txBox="1">
            <a:spLocks noChangeArrowheads="1"/>
          </p:cNvSpPr>
          <p:nvPr/>
        </p:nvSpPr>
        <p:spPr bwMode="auto">
          <a:xfrm>
            <a:off x="3095717" y="4132874"/>
            <a:ext cx="3477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b="1" dirty="0">
                <a:latin typeface="Verdana" panose="020B0604030504040204" pitchFamily="34" charset="0"/>
                <a:ea typeface="Verdana" panose="020B0604030504040204" pitchFamily="34" charset="0"/>
                <a:cs typeface="Verdana" panose="020B0604030504040204" pitchFamily="34" charset="0"/>
              </a:rPr>
              <a:t>Early Support Workshops</a:t>
            </a:r>
          </a:p>
        </p:txBody>
      </p:sp>
      <p:sp>
        <p:nvSpPr>
          <p:cNvPr id="16" name="Line 14"/>
          <p:cNvSpPr>
            <a:spLocks noChangeShapeType="1"/>
          </p:cNvSpPr>
          <p:nvPr/>
        </p:nvSpPr>
        <p:spPr bwMode="auto">
          <a:xfrm>
            <a:off x="2681536" y="4005064"/>
            <a:ext cx="41227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 name="TextBox 13"/>
          <p:cNvSpPr txBox="1"/>
          <p:nvPr/>
        </p:nvSpPr>
        <p:spPr>
          <a:xfrm>
            <a:off x="3443966" y="3284984"/>
            <a:ext cx="2592288" cy="369332"/>
          </a:xfrm>
          <a:prstGeom prst="rect">
            <a:avLst/>
          </a:prstGeom>
          <a:noFill/>
        </p:spPr>
        <p:txBody>
          <a:bodyPr wrap="square" rtlCol="0">
            <a:spAutoFit/>
          </a:bodyPr>
          <a:lstStyle/>
          <a:p>
            <a:endParaRPr lang="en-GB" dirty="0"/>
          </a:p>
        </p:txBody>
      </p:sp>
      <p:sp>
        <p:nvSpPr>
          <p:cNvPr id="18" name="Text Box 18"/>
          <p:cNvSpPr txBox="1">
            <a:spLocks noChangeArrowheads="1"/>
          </p:cNvSpPr>
          <p:nvPr/>
        </p:nvSpPr>
        <p:spPr bwMode="auto">
          <a:xfrm>
            <a:off x="3152626" y="3530601"/>
            <a:ext cx="32704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GB" altLang="en-US" sz="1800" b="1" dirty="0">
                <a:latin typeface="Verdana" panose="020B0604030504040204" pitchFamily="34" charset="0"/>
                <a:ea typeface="Verdana" panose="020B0604030504040204" pitchFamily="34" charset="0"/>
                <a:cs typeface="Verdana" panose="020B0604030504040204" pitchFamily="34" charset="0"/>
              </a:rPr>
              <a:t>Designated Key</a:t>
            </a:r>
            <a:r>
              <a:rPr lang="en-US" altLang="en-US" sz="1800" b="1" dirty="0">
                <a:latin typeface="Verdana" panose="020B0604030504040204" pitchFamily="34" charset="0"/>
                <a:ea typeface="Verdana" panose="020B0604030504040204" pitchFamily="34" charset="0"/>
                <a:cs typeface="Verdana" panose="020B0604030504040204" pitchFamily="34" charset="0"/>
              </a:rPr>
              <a:t>workers</a:t>
            </a:r>
            <a:endParaRPr lang="en-GB" altLang="en-US" sz="1800" b="1" dirty="0">
              <a:latin typeface="Verdana" panose="020B0604030504040204" pitchFamily="34" charset="0"/>
              <a:ea typeface="Verdana" panose="020B0604030504040204" pitchFamily="34" charset="0"/>
              <a:cs typeface="Verdana" panose="020B0604030504040204" pitchFamily="34" charset="0"/>
            </a:endParaRPr>
          </a:p>
        </p:txBody>
      </p:sp>
      <p:sp>
        <p:nvSpPr>
          <p:cNvPr id="19" name="Line 21"/>
          <p:cNvSpPr>
            <a:spLocks noChangeShapeType="1"/>
          </p:cNvSpPr>
          <p:nvPr/>
        </p:nvSpPr>
        <p:spPr bwMode="auto">
          <a:xfrm>
            <a:off x="3203848" y="3429000"/>
            <a:ext cx="313779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7" name="TextBox 16"/>
          <p:cNvSpPr txBox="1"/>
          <p:nvPr/>
        </p:nvSpPr>
        <p:spPr>
          <a:xfrm>
            <a:off x="4003261" y="2635344"/>
            <a:ext cx="1473697" cy="646331"/>
          </a:xfrm>
          <a:prstGeom prst="rect">
            <a:avLst/>
          </a:prstGeom>
          <a:noFill/>
        </p:spPr>
        <p:txBody>
          <a:bodyPr wrap="square" rtlCol="0">
            <a:spAutoFit/>
          </a:bodyPr>
          <a:lstStyle/>
          <a:p>
            <a:pPr algn="ctr">
              <a:spcBef>
                <a:spcPct val="0"/>
              </a:spcBef>
            </a:pPr>
            <a:r>
              <a:rPr lang="en-GB" altLang="en-US" b="1" dirty="0">
                <a:latin typeface="Verdana" panose="020B0604030504040204" pitchFamily="34" charset="0"/>
                <a:ea typeface="Verdana" panose="020B0604030504040204" pitchFamily="34" charset="0"/>
                <a:cs typeface="Verdana" panose="020B0604030504040204" pitchFamily="34" charset="0"/>
              </a:rPr>
              <a:t>Targeted </a:t>
            </a:r>
          </a:p>
          <a:p>
            <a:pPr algn="ctr">
              <a:spcBef>
                <a:spcPct val="0"/>
              </a:spcBef>
            </a:pPr>
            <a:r>
              <a:rPr lang="en-GB" altLang="en-US" b="1" dirty="0">
                <a:latin typeface="Verdana" panose="020B0604030504040204" pitchFamily="34" charset="0"/>
                <a:ea typeface="Verdana" panose="020B0604030504040204" pitchFamily="34" charset="0"/>
                <a:cs typeface="Verdana" panose="020B0604030504040204" pitchFamily="34" charset="0"/>
              </a:rPr>
              <a:t>Support</a:t>
            </a:r>
          </a:p>
        </p:txBody>
      </p:sp>
    </p:spTree>
    <p:extLst>
      <p:ext uri="{BB962C8B-B14F-4D97-AF65-F5344CB8AC3E}">
        <p14:creationId xmlns:p14="http://schemas.microsoft.com/office/powerpoint/2010/main" val="289028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92D050"/>
                </a:solidFill>
              </a:rPr>
              <a:t>What are we responsible for?</a:t>
            </a:r>
          </a:p>
        </p:txBody>
      </p:sp>
      <p:sp>
        <p:nvSpPr>
          <p:cNvPr id="3" name="Content Placeholder 2"/>
          <p:cNvSpPr>
            <a:spLocks noGrp="1"/>
          </p:cNvSpPr>
          <p:nvPr>
            <p:ph idx="1"/>
          </p:nvPr>
        </p:nvSpPr>
        <p:spPr>
          <a:xfrm>
            <a:off x="467544" y="1412776"/>
            <a:ext cx="8229600" cy="4525963"/>
          </a:xfrm>
        </p:spPr>
        <p:txBody>
          <a:bodyPr>
            <a:noAutofit/>
          </a:bodyPr>
          <a:lstStyle/>
          <a:p>
            <a:r>
              <a:rPr lang="en-US" sz="2000" dirty="0"/>
              <a:t>Providing a free, confidential and ‘impartial’ service </a:t>
            </a:r>
          </a:p>
          <a:p>
            <a:r>
              <a:rPr lang="en-US" sz="2000" dirty="0"/>
              <a:t>Offering information, advice, support and signposting according to need. This is provided by telephone or where appropriate on an individual or targeted basis, along with group based support through events and workshops</a:t>
            </a:r>
          </a:p>
          <a:p>
            <a:r>
              <a:rPr lang="en-US" sz="2000" dirty="0"/>
              <a:t>Providing information, advice and support on a wide range of information relating to Special Educational Needs and/or Disabilities (SEND) including education, health, social care, along with signposting to other agencies who can help</a:t>
            </a:r>
          </a:p>
          <a:p>
            <a:r>
              <a:rPr lang="en-US" sz="2000" dirty="0"/>
              <a:t>Responsible for updating the</a:t>
            </a:r>
            <a:r>
              <a:rPr lang="en-US" sz="2000" b="1" dirty="0"/>
              <a:t> </a:t>
            </a:r>
            <a:r>
              <a:rPr lang="en-US" sz="2000" b="1" dirty="0">
                <a:solidFill>
                  <a:srgbClr val="92D050"/>
                </a:solidFill>
              </a:rPr>
              <a:t>Local Offer</a:t>
            </a:r>
            <a:r>
              <a:rPr lang="en-US" sz="2000" dirty="0"/>
              <a:t>, engaging with children, young people, families and stakeholders in its ongoing development and review</a:t>
            </a:r>
          </a:p>
          <a:p>
            <a:endParaRPr lang="en-GB" sz="2000" dirty="0"/>
          </a:p>
        </p:txBody>
      </p:sp>
    </p:spTree>
    <p:extLst>
      <p:ext uri="{BB962C8B-B14F-4D97-AF65-F5344CB8AC3E}">
        <p14:creationId xmlns:p14="http://schemas.microsoft.com/office/powerpoint/2010/main" val="24871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Advice duty line</a:t>
            </a:r>
          </a:p>
        </p:txBody>
      </p:sp>
      <p:sp>
        <p:nvSpPr>
          <p:cNvPr id="3" name="Rectangle 2"/>
          <p:cNvSpPr/>
          <p:nvPr/>
        </p:nvSpPr>
        <p:spPr>
          <a:xfrm>
            <a:off x="611560" y="1268760"/>
            <a:ext cx="7992888" cy="1754326"/>
          </a:xfrm>
          <a:prstGeom prst="rect">
            <a:avLst/>
          </a:prstGeom>
        </p:spPr>
        <p:txBody>
          <a:bodyPr wrap="square">
            <a:spAutoFit/>
          </a:bodyPr>
          <a:lstStyle/>
          <a:p>
            <a:pPr marL="285750" indent="-285750">
              <a:buFont typeface="Arial" panose="020B0604020202020204" pitchFamily="34" charset="0"/>
              <a:buChar char="•"/>
            </a:pPr>
            <a:r>
              <a:rPr lang="en-US" dirty="0"/>
              <a:t>Runs 51 weeks of the year during office hours</a:t>
            </a:r>
          </a:p>
          <a:p>
            <a:pPr marL="285750" indent="-285750">
              <a:buFont typeface="Arial" panose="020B0604020202020204" pitchFamily="34" charset="0"/>
              <a:buChar char="•"/>
            </a:pPr>
            <a:r>
              <a:rPr lang="en-US" dirty="0"/>
              <a:t>Managed by trained WESAIL staff, volunteers and students</a:t>
            </a:r>
          </a:p>
          <a:p>
            <a:pPr marL="285750" indent="-285750">
              <a:buFont typeface="Arial" panose="020B0604020202020204" pitchFamily="34" charset="0"/>
              <a:buChar char="•"/>
            </a:pPr>
            <a:r>
              <a:rPr lang="en-US" dirty="0"/>
              <a:t>Provide a free, confidential and ‘impartial’ service – which means we do not take sides and try to ensure everyone is given opportunities to express their views and feel listened to</a:t>
            </a:r>
          </a:p>
          <a:p>
            <a:pPr marL="285750" indent="-285750">
              <a:buFont typeface="Arial" panose="020B0604020202020204" pitchFamily="34" charset="0"/>
              <a:buChar char="•"/>
            </a:pPr>
            <a:r>
              <a:rPr lang="en-US" dirty="0"/>
              <a:t>Available to parents/</a:t>
            </a:r>
            <a:r>
              <a:rPr lang="en-US" dirty="0" err="1"/>
              <a:t>carers</a:t>
            </a:r>
            <a:r>
              <a:rPr lang="en-US" dirty="0"/>
              <a:t>, young people and professionals </a:t>
            </a:r>
            <a:endParaRPr lang="en-GB" dirty="0"/>
          </a:p>
        </p:txBody>
      </p:sp>
      <p:sp>
        <p:nvSpPr>
          <p:cNvPr id="4" name="TextBox 3"/>
          <p:cNvSpPr txBox="1"/>
          <p:nvPr/>
        </p:nvSpPr>
        <p:spPr>
          <a:xfrm>
            <a:off x="251520" y="3140968"/>
            <a:ext cx="8640960" cy="3693319"/>
          </a:xfrm>
          <a:prstGeom prst="rect">
            <a:avLst/>
          </a:prstGeom>
          <a:noFill/>
        </p:spPr>
        <p:txBody>
          <a:bodyPr wrap="square" rtlCol="0">
            <a:spAutoFit/>
          </a:bodyPr>
          <a:lstStyle/>
          <a:p>
            <a:r>
              <a:rPr lang="en-GB" b="1" dirty="0"/>
              <a:t>For specific mental health or behavioural problems please contact </a:t>
            </a:r>
          </a:p>
          <a:p>
            <a:r>
              <a:rPr lang="en-US" b="1" dirty="0"/>
              <a:t>CAMHS</a:t>
            </a:r>
            <a:r>
              <a:rPr lang="en-US" dirty="0"/>
              <a:t> </a:t>
            </a:r>
          </a:p>
          <a:p>
            <a:r>
              <a:rPr lang="en-US" dirty="0"/>
              <a:t>All requests for service are reviewed by our Single Point of Access (SPA) team. The SPA accepts requests for service 9am – 5pm</a:t>
            </a:r>
            <a:endParaRPr lang="en-GB" dirty="0"/>
          </a:p>
          <a:p>
            <a:r>
              <a:rPr lang="en-GB" b="1" dirty="0"/>
              <a:t>01977 735865</a:t>
            </a:r>
            <a:endParaRPr lang="en-US" b="1" dirty="0"/>
          </a:p>
          <a:p>
            <a:endParaRPr lang="en-US" b="1" dirty="0"/>
          </a:p>
          <a:p>
            <a:r>
              <a:rPr lang="en-US" b="1" dirty="0"/>
              <a:t>Young minds -Call the Parents Helpline</a:t>
            </a:r>
          </a:p>
          <a:p>
            <a:r>
              <a:rPr lang="en-US" dirty="0"/>
              <a:t>Call us for free Mon-Fri from 9.30am to 4pm </a:t>
            </a:r>
            <a:r>
              <a:rPr lang="en-US" b="1" dirty="0"/>
              <a:t>0808 802 5544</a:t>
            </a:r>
          </a:p>
          <a:p>
            <a:endParaRPr lang="en-US" b="1" dirty="0"/>
          </a:p>
          <a:p>
            <a:r>
              <a:rPr lang="en-US" dirty="0"/>
              <a:t>In an emergency please seek support from an emergency service (i.e. by calling 999 or visiting A &amp; E)</a:t>
            </a:r>
            <a:endParaRPr lang="en-US" b="1" dirty="0"/>
          </a:p>
          <a:p>
            <a:endParaRPr lang="en-GB" dirty="0"/>
          </a:p>
        </p:txBody>
      </p:sp>
    </p:spTree>
    <p:extLst>
      <p:ext uri="{BB962C8B-B14F-4D97-AF65-F5344CB8AC3E}">
        <p14:creationId xmlns:p14="http://schemas.microsoft.com/office/powerpoint/2010/main" val="12410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circle(in)">
                                      <p:cBhvr>
                                        <p:cTn id="24" dur="2000"/>
                                        <p:tgtEl>
                                          <p:spTgt spid="4">
                                            <p:txEl>
                                              <p:pRg st="0" end="0"/>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circle(in)">
                                      <p:cBhvr>
                                        <p:cTn id="30" dur="2000"/>
                                        <p:tgtEl>
                                          <p:spTgt spid="4">
                                            <p:txEl>
                                              <p:pRg st="2" end="2"/>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circle(in)">
                                      <p:cBhvr>
                                        <p:cTn id="33" dur="20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circle(in)">
                                      <p:cBhvr>
                                        <p:cTn id="38" dur="2000"/>
                                        <p:tgtEl>
                                          <p:spTgt spid="4">
                                            <p:txEl>
                                              <p:pRg st="5" end="5"/>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circle(in)">
                                      <p:cBhvr>
                                        <p:cTn id="41" dur="2000"/>
                                        <p:tgtEl>
                                          <p:spTgt spid="4">
                                            <p:txEl>
                                              <p:pRg st="6" end="6"/>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circle(in)">
                                      <p:cBhvr>
                                        <p:cTn id="44"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92D050"/>
                </a:solidFill>
              </a:rPr>
              <a:t>Sendiass</a:t>
            </a:r>
            <a:endParaRPr lang="en-GB" dirty="0">
              <a:solidFill>
                <a:srgbClr val="92D050"/>
              </a:solidFill>
            </a:endParaRPr>
          </a:p>
        </p:txBody>
      </p:sp>
      <p:sp>
        <p:nvSpPr>
          <p:cNvPr id="3" name="Content Placeholder 2"/>
          <p:cNvSpPr>
            <a:spLocks noGrp="1"/>
          </p:cNvSpPr>
          <p:nvPr>
            <p:ph sz="half" idx="1"/>
          </p:nvPr>
        </p:nvSpPr>
        <p:spPr>
          <a:xfrm>
            <a:off x="467544" y="1268760"/>
            <a:ext cx="8003232" cy="5314602"/>
          </a:xfrm>
        </p:spPr>
        <p:txBody>
          <a:bodyPr>
            <a:normAutofit/>
          </a:bodyPr>
          <a:lstStyle/>
          <a:p>
            <a:r>
              <a:rPr lang="en-GB" sz="2400" dirty="0" err="1"/>
              <a:t>Sendiass</a:t>
            </a:r>
            <a:r>
              <a:rPr lang="en-GB" sz="2400" dirty="0"/>
              <a:t> stands for Special Educational Needs &amp; Disabilities (SEND) information, advice and support service (IASS)</a:t>
            </a:r>
          </a:p>
          <a:p>
            <a:r>
              <a:rPr lang="en-GB" sz="2400" dirty="0"/>
              <a:t>We provide advice, support &amp; case work on </a:t>
            </a:r>
            <a:r>
              <a:rPr lang="en-GB" sz="2400"/>
              <a:t>a wide range </a:t>
            </a:r>
            <a:r>
              <a:rPr lang="en-GB" sz="2400" dirty="0"/>
              <a:t>of legalities under SEND code of practice</a:t>
            </a:r>
          </a:p>
          <a:p>
            <a:r>
              <a:rPr lang="en-GB" sz="2400" dirty="0"/>
              <a:t>We follow the minimum standards for IASS</a:t>
            </a:r>
          </a:p>
          <a:p>
            <a:r>
              <a:rPr lang="en-GB" sz="2400" dirty="0"/>
              <a:t>Provide advice to settings on reasonable adjustments</a:t>
            </a:r>
          </a:p>
          <a:p>
            <a:r>
              <a:rPr lang="en-GB" sz="2400" dirty="0"/>
              <a:t>We are separate to the council</a:t>
            </a:r>
          </a:p>
          <a:p>
            <a:r>
              <a:rPr lang="en-GB" sz="2400" dirty="0"/>
              <a:t>Our dedicated website </a:t>
            </a:r>
          </a:p>
          <a:p>
            <a:pPr marL="0" indent="0">
              <a:buNone/>
            </a:pPr>
            <a:r>
              <a:rPr lang="en-GB" sz="2400" dirty="0">
                <a:hlinkClick r:id="rId3"/>
              </a:rPr>
              <a:t>Home | Barnardo's (barnardossendiass.org.uk)</a:t>
            </a:r>
            <a:endParaRPr lang="en-GB" sz="2400" dirty="0"/>
          </a:p>
          <a:p>
            <a:endParaRPr lang="en-GB" sz="2400" dirty="0"/>
          </a:p>
          <a:p>
            <a:endParaRPr lang="en-GB"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509120"/>
            <a:ext cx="2943622" cy="128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6847-4C39-4DAE-B075-B49FE9708324}"/>
              </a:ext>
            </a:extLst>
          </p:cNvPr>
          <p:cNvSpPr>
            <a:spLocks noGrp="1"/>
          </p:cNvSpPr>
          <p:nvPr>
            <p:ph type="title"/>
          </p:nvPr>
        </p:nvSpPr>
        <p:spPr/>
        <p:txBody>
          <a:bodyPr>
            <a:normAutofit/>
          </a:bodyPr>
          <a:lstStyle/>
          <a:p>
            <a:r>
              <a:rPr lang="en-GB" dirty="0">
                <a:solidFill>
                  <a:srgbClr val="92D050"/>
                </a:solidFill>
              </a:rPr>
              <a:t>Sendiass website areas</a:t>
            </a:r>
            <a:endParaRPr lang="en-GB" dirty="0"/>
          </a:p>
        </p:txBody>
      </p:sp>
      <p:pic>
        <p:nvPicPr>
          <p:cNvPr id="5" name="Content Placeholder 4">
            <a:extLst>
              <a:ext uri="{FF2B5EF4-FFF2-40B4-BE49-F238E27FC236}">
                <a16:creationId xmlns:a16="http://schemas.microsoft.com/office/drawing/2014/main" id="{EBEBA7C7-D178-4C47-91B1-9CF6EFF8CE2A}"/>
              </a:ext>
            </a:extLst>
          </p:cNvPr>
          <p:cNvPicPr>
            <a:picLocks noGrp="1" noChangeAspect="1"/>
          </p:cNvPicPr>
          <p:nvPr>
            <p:ph idx="1"/>
          </p:nvPr>
        </p:nvPicPr>
        <p:blipFill>
          <a:blip r:embed="rId2"/>
          <a:stretch>
            <a:fillRect/>
          </a:stretch>
        </p:blipFill>
        <p:spPr>
          <a:xfrm>
            <a:off x="852224" y="1600200"/>
            <a:ext cx="7439551" cy="4525963"/>
          </a:xfrm>
        </p:spPr>
      </p:pic>
    </p:spTree>
    <p:extLst>
      <p:ext uri="{BB962C8B-B14F-4D97-AF65-F5344CB8AC3E}">
        <p14:creationId xmlns:p14="http://schemas.microsoft.com/office/powerpoint/2010/main" val="293782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92D050"/>
                </a:solidFill>
              </a:rPr>
              <a:t>Sendiass</a:t>
            </a:r>
            <a:r>
              <a:rPr lang="en-GB" dirty="0">
                <a:solidFill>
                  <a:srgbClr val="92D050"/>
                </a:solidFill>
              </a:rPr>
              <a:t> flowchart</a:t>
            </a:r>
          </a:p>
        </p:txBody>
      </p:sp>
      <p:sp>
        <p:nvSpPr>
          <p:cNvPr id="3" name="Content Placeholder 2"/>
          <p:cNvSpPr>
            <a:spLocks noGrp="1"/>
          </p:cNvSpPr>
          <p:nvPr>
            <p:ph idx="1"/>
          </p:nvPr>
        </p:nvSpPr>
        <p:spPr/>
        <p:txBody>
          <a:bodyPr>
            <a:normAutofit/>
          </a:bodyPr>
          <a:lstStyle/>
          <a:p>
            <a:r>
              <a:rPr lang="en-GB" sz="1600" dirty="0"/>
              <a:t>Family not in our area or due to transition out? All local authorities have a legal duty to provide SENDIASS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66688"/>
            <a:ext cx="8696325" cy="607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16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92D050"/>
                </a:solidFill>
              </a:rPr>
              <a:t>Keyworking</a:t>
            </a:r>
            <a:endParaRPr lang="en-GB" dirty="0">
              <a:solidFill>
                <a:srgbClr val="92D050"/>
              </a:solidFill>
            </a:endParaRPr>
          </a:p>
        </p:txBody>
      </p:sp>
      <p:pic>
        <p:nvPicPr>
          <p:cNvPr id="3" name="Picture 13" descr=":jigsaw diagra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20896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9782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rnardo'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649</TotalTime>
  <Words>1372</Words>
  <Application>Microsoft Office PowerPoint</Application>
  <PresentationFormat>On-screen Show (4:3)</PresentationFormat>
  <Paragraphs>181</Paragraphs>
  <Slides>20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Symbol</vt:lpstr>
      <vt:lpstr>Times New Roman</vt:lpstr>
      <vt:lpstr>Verdana</vt:lpstr>
      <vt:lpstr>Wingdings</vt:lpstr>
      <vt:lpstr>blank</vt:lpstr>
      <vt:lpstr>Barnardo’s WESAIL</vt:lpstr>
      <vt:lpstr>Who we are?</vt:lpstr>
      <vt:lpstr>Overview of offer </vt:lpstr>
      <vt:lpstr>What are we responsible for?</vt:lpstr>
      <vt:lpstr>Advice duty line</vt:lpstr>
      <vt:lpstr>Sendiass</vt:lpstr>
      <vt:lpstr>Sendiass website areas</vt:lpstr>
      <vt:lpstr>Sendiass flowchart</vt:lpstr>
      <vt:lpstr>Keyworking</vt:lpstr>
      <vt:lpstr>Keyworking referral criteria</vt:lpstr>
      <vt:lpstr>Workshops</vt:lpstr>
      <vt:lpstr>Local offer</vt:lpstr>
      <vt:lpstr>Wakefield Local Offer </vt:lpstr>
      <vt:lpstr>PowerPoint Presentation</vt:lpstr>
      <vt:lpstr>Highlights to remember</vt:lpstr>
      <vt:lpstr>Wakefield's Local Offer is more than just a website</vt:lpstr>
      <vt:lpstr>News &amp; Views</vt:lpstr>
      <vt:lpstr>Inclusion worker</vt:lpstr>
      <vt:lpstr>How can you support us?</vt:lpstr>
      <vt:lpstr>Thanks for listening!</vt:lpstr>
    </vt:vector>
  </TitlesOfParts>
  <Company>Barnardos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Barnardo’s WESAIL</dc:title>
  <dc:creator>Emma Anderton</dc:creator>
  <cp:lastModifiedBy>Amanda G Fowles</cp:lastModifiedBy>
  <cp:revision>58</cp:revision>
  <dcterms:created xsi:type="dcterms:W3CDTF">2019-08-28T13:39:49Z</dcterms:created>
  <dcterms:modified xsi:type="dcterms:W3CDTF">2021-12-15T12:13:14Z</dcterms:modified>
</cp:coreProperties>
</file>